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510" r:id="rId3"/>
    <p:sldId id="487" r:id="rId4"/>
    <p:sldId id="515" r:id="rId5"/>
    <p:sldId id="422" r:id="rId6"/>
    <p:sldId id="482" r:id="rId7"/>
    <p:sldId id="431" r:id="rId8"/>
    <p:sldId id="432" r:id="rId9"/>
    <p:sldId id="433" r:id="rId10"/>
    <p:sldId id="483" r:id="rId11"/>
    <p:sldId id="485" r:id="rId12"/>
    <p:sldId id="484" r:id="rId13"/>
    <p:sldId id="514" r:id="rId14"/>
    <p:sldId id="500" r:id="rId15"/>
    <p:sldId id="486" r:id="rId16"/>
    <p:sldId id="502" r:id="rId17"/>
    <p:sldId id="447" r:id="rId18"/>
    <p:sldId id="488" r:id="rId19"/>
    <p:sldId id="516" r:id="rId20"/>
    <p:sldId id="494" r:id="rId21"/>
    <p:sldId id="490" r:id="rId22"/>
    <p:sldId id="489" r:id="rId23"/>
    <p:sldId id="491" r:id="rId24"/>
    <p:sldId id="492" r:id="rId25"/>
    <p:sldId id="493" r:id="rId26"/>
    <p:sldId id="496" r:id="rId27"/>
    <p:sldId id="497" r:id="rId28"/>
    <p:sldId id="438" r:id="rId29"/>
    <p:sldId id="501" r:id="rId30"/>
    <p:sldId id="495" r:id="rId31"/>
    <p:sldId id="498" r:id="rId32"/>
    <p:sldId id="504" r:id="rId33"/>
    <p:sldId id="442" r:id="rId34"/>
    <p:sldId id="499" r:id="rId35"/>
    <p:sldId id="506" r:id="rId36"/>
    <p:sldId id="517" r:id="rId37"/>
    <p:sldId id="503" r:id="rId38"/>
    <p:sldId id="518" r:id="rId39"/>
    <p:sldId id="505" r:id="rId40"/>
    <p:sldId id="507" r:id="rId41"/>
    <p:sldId id="508" r:id="rId42"/>
    <p:sldId id="476" r:id="rId43"/>
    <p:sldId id="440" r:id="rId44"/>
    <p:sldId id="511" r:id="rId45"/>
    <p:sldId id="512" r:id="rId46"/>
    <p:sldId id="513" r:id="rId47"/>
    <p:sldId id="448" r:id="rId48"/>
    <p:sldId id="451" r:id="rId49"/>
    <p:sldId id="449" r:id="rId50"/>
    <p:sldId id="450" r:id="rId51"/>
    <p:sldId id="478" r:id="rId52"/>
    <p:sldId id="477" r:id="rId53"/>
    <p:sldId id="479" r:id="rId54"/>
    <p:sldId id="480" r:id="rId55"/>
    <p:sldId id="445" r:id="rId56"/>
    <p:sldId id="452" r:id="rId57"/>
    <p:sldId id="453" r:id="rId58"/>
    <p:sldId id="455" r:id="rId59"/>
    <p:sldId id="45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" y="2"/>
            <a:ext cx="12207255" cy="68665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300487"/>
            <a:ext cx="8534400" cy="1338317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2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05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1374427"/>
            <a:ext cx="2743200" cy="47517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74427"/>
            <a:ext cx="8026400" cy="4751736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9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542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4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7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36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8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97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3" y="143510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3" y="2597155"/>
            <a:ext cx="4011084" cy="352901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8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1200" y="4985124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11200" y="1553686"/>
            <a:ext cx="7315200" cy="3431438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00683" y="1553691"/>
            <a:ext cx="3658932" cy="317388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08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C697B-628D-4B01-AB27-F17A1177559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9BFEF-BD1D-4EF0-A2B2-C1B0BD909B1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2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s.wikipedia.org/wiki/Inferencia_bayesiana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es.wikipedia.org/w/index.php?title=Muestreador_de_Gibbs_sampling&amp;action=edit&amp;redlink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gi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284" y="2411090"/>
            <a:ext cx="10528916" cy="1656446"/>
          </a:xfrm>
        </p:spPr>
        <p:txBody>
          <a:bodyPr>
            <a:normAutofit fontScale="90000"/>
          </a:bodyPr>
          <a:lstStyle/>
          <a:p>
            <a:r>
              <a:rPr lang="es-MX" sz="5400" dirty="0"/>
              <a:t>Convergencia de cómputo Bayesiano. Suficiencia y evaluación</a:t>
            </a:r>
            <a:endParaRPr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74655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Dr. </a:t>
            </a:r>
            <a:r>
              <a:rPr dirty="0" err="1"/>
              <a:t>Héctor</a:t>
            </a:r>
            <a:r>
              <a:rPr dirty="0"/>
              <a:t> </a:t>
            </a:r>
            <a:r>
              <a:rPr dirty="0" err="1"/>
              <a:t>Nájera</a:t>
            </a:r>
            <a:endParaRPr lang="es-MX" dirty="0"/>
          </a:p>
          <a:p>
            <a:r>
              <a:rPr dirty="0"/>
              <a:t>Dr. Curtis Huffman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3169" y="6150019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30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/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03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/20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23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626747" y="332284"/>
            <a:ext cx="3842080" cy="1223823"/>
            <a:chOff x="3116137" y="270503"/>
            <a:chExt cx="3842080" cy="1223823"/>
          </a:xfrm>
        </p:grpSpPr>
        <p:pic>
          <p:nvPicPr>
            <p:cNvPr id="6" name="Picture 14" descr="Resultado de imagen para economia unam"/>
            <p:cNvPicPr>
              <a:picLocks noChangeAspect="1" noChangeArrowheads="1"/>
            </p:cNvPicPr>
            <p:nvPr/>
          </p:nvPicPr>
          <p:blipFill>
            <a:blip r:embed="rId3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751" y="270503"/>
              <a:ext cx="953466" cy="1124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 descr="Resultado de imagen para posgrado una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detail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120"/>
            <a:stretch/>
          </p:blipFill>
          <p:spPr bwMode="auto">
            <a:xfrm>
              <a:off x="3116137" y="270503"/>
              <a:ext cx="2769345" cy="1223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680" y="5523318"/>
            <a:ext cx="1463040" cy="125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F062-A090-4369-58E3-46648738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Ergodicidad</a:t>
            </a:r>
            <a:r>
              <a:rPr lang="es-MX" dirty="0"/>
              <a:t> geométrica</a:t>
            </a:r>
          </a:p>
        </p:txBody>
      </p:sp>
      <p:pic>
        <p:nvPicPr>
          <p:cNvPr id="5" name="Marcador de contenido 4" descr="Texto, Carta&#10;&#10;Descripción generada automáticamente">
            <a:extLst>
              <a:ext uri="{FF2B5EF4-FFF2-40B4-BE49-F238E27FC236}">
                <a16:creationId xmlns:a16="http://schemas.microsoft.com/office/drawing/2014/main" id="{D7F96E56-4E76-A7A0-2FAD-7FCCE1017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9" y="2228928"/>
            <a:ext cx="5122683" cy="3626928"/>
          </a:xfr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22A52A6-3045-626E-43AB-0382A721F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09" y="2228928"/>
            <a:ext cx="5122684" cy="37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03FEA-DDB6-87D7-8117-D11CA3FA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Ergodicidad</a:t>
            </a:r>
            <a:endParaRPr lang="es-MX" dirty="0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C260750-2BF9-B2C0-7723-B4038D718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01" y="1637145"/>
            <a:ext cx="6223198" cy="4525963"/>
          </a:xfrm>
        </p:spPr>
      </p:pic>
    </p:spTree>
    <p:extLst>
      <p:ext uri="{BB962C8B-B14F-4D97-AF65-F5344CB8AC3E}">
        <p14:creationId xmlns:p14="http://schemas.microsoft.com/office/powerpoint/2010/main" val="39646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CBDBF-55F0-BD5F-B63B-911A5CF9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Ergodicidad</a:t>
            </a:r>
            <a:endParaRPr lang="es-MX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685FFB1-F846-0DF8-D807-46F89515E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1" y="1883091"/>
            <a:ext cx="6704762" cy="3904762"/>
          </a:xfrm>
        </p:spPr>
      </p:pic>
      <p:pic>
        <p:nvPicPr>
          <p:cNvPr id="4" name="Picture 2" descr="Why is ergodicity a useful property for time series? - Quora">
            <a:extLst>
              <a:ext uri="{FF2B5EF4-FFF2-40B4-BE49-F238E27FC236}">
                <a16:creationId xmlns:a16="http://schemas.microsoft.com/office/drawing/2014/main" id="{A4C1BB35-BFB5-2463-EBF0-69488D7E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610" y="1883091"/>
            <a:ext cx="4730579" cy="399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CB359-7F8C-C12A-C909-9FE9AEE4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Ergodicidad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0FE065-5DCC-446F-8D88-CA25EE6A0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2922"/>
            <a:ext cx="10972800" cy="4525963"/>
          </a:xfrm>
        </p:spPr>
        <p:txBody>
          <a:bodyPr>
            <a:normAutofit/>
          </a:bodyPr>
          <a:lstStyle/>
          <a:p>
            <a:r>
              <a:rPr lang="es-MX" sz="2400" dirty="0"/>
              <a:t>Tema de la mayor importancia en Economía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E9CF6B8-89F8-D7D9-92C1-9D2FD581B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2885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D2722-CDA4-6357-7542-3D44B9D1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 anchor="ctr">
            <a:normAutofit/>
          </a:bodyPr>
          <a:lstStyle/>
          <a:p>
            <a:r>
              <a:rPr lang="es-MX" dirty="0" err="1"/>
              <a:t>Ergodicidad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4F95F0-B30B-FCBD-1E66-BD521B45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r>
              <a:rPr lang="es-MX" dirty="0"/>
              <a:t>Cuando las cadenas convergen</a:t>
            </a:r>
          </a:p>
          <a:p>
            <a:pPr lvl="1"/>
            <a:r>
              <a:rPr lang="es-MX" sz="2800" dirty="0"/>
              <a:t>El inicio y el final de cada cadena explora la misma región</a:t>
            </a:r>
          </a:p>
          <a:p>
            <a:pPr lvl="1"/>
            <a:r>
              <a:rPr lang="es-MX" sz="2800" dirty="0"/>
              <a:t>Cadenas independientes exploran la misma región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E49AEFAD-D7CD-B26C-1EC2-FAC6414B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12" y="1600205"/>
            <a:ext cx="4374375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05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236AA-4719-E28B-4B40-33110A49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700"/>
              <a:t>Condiciones necesarias (no suficientes)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85AE9-4099-BC40-1FAE-302CEF63C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r>
              <a:rPr lang="es-MX" dirty="0"/>
              <a:t>Diagnósticos visuales</a:t>
            </a:r>
          </a:p>
          <a:p>
            <a:pPr lvl="1"/>
            <a:r>
              <a:rPr lang="es-MX" sz="2800" dirty="0"/>
              <a:t>Trace </a:t>
            </a:r>
            <a:r>
              <a:rPr lang="es-MX" sz="2800" dirty="0" err="1"/>
              <a:t>plots</a:t>
            </a:r>
            <a:endParaRPr lang="es-MX" sz="2800" dirty="0"/>
          </a:p>
          <a:p>
            <a:pPr lvl="1"/>
            <a:r>
              <a:rPr lang="es-MX" sz="2800" dirty="0"/>
              <a:t>Trace </a:t>
            </a:r>
            <a:r>
              <a:rPr lang="es-MX" sz="2800" dirty="0" err="1"/>
              <a:t>rank</a:t>
            </a:r>
            <a:r>
              <a:rPr lang="es-MX" sz="2800" dirty="0"/>
              <a:t> </a:t>
            </a:r>
            <a:r>
              <a:rPr lang="es-MX" sz="2800" dirty="0" err="1"/>
              <a:t>plots</a:t>
            </a:r>
            <a:endParaRPr lang="es-MX" sz="2800" dirty="0"/>
          </a:p>
          <a:p>
            <a:r>
              <a:rPr lang="es-MX" dirty="0"/>
              <a:t>Diagnósticos numéricos</a:t>
            </a:r>
          </a:p>
          <a:p>
            <a:pPr lvl="1"/>
            <a:r>
              <a:rPr lang="es-MX" sz="2800" dirty="0" err="1"/>
              <a:t>Rhat</a:t>
            </a:r>
            <a:endParaRPr lang="es-MX" sz="2800" dirty="0"/>
          </a:p>
          <a:p>
            <a:pPr lvl="1"/>
            <a:r>
              <a:rPr lang="es-MX" sz="2800" dirty="0"/>
              <a:t>Número de muestras efectivas</a:t>
            </a:r>
          </a:p>
          <a:p>
            <a:pPr lvl="1"/>
            <a:r>
              <a:rPr lang="es-MX" sz="2800" dirty="0"/>
              <a:t>Transiciones divergentes</a:t>
            </a:r>
          </a:p>
          <a:p>
            <a:pPr lvl="1"/>
            <a:endParaRPr lang="es-MX" sz="2800" dirty="0"/>
          </a:p>
        </p:txBody>
      </p:sp>
      <p:pic>
        <p:nvPicPr>
          <p:cNvPr id="4" name="Picture 4" descr="If it walks like a duck | Funny quotes, Funny pix, Life facts">
            <a:extLst>
              <a:ext uri="{FF2B5EF4-FFF2-40B4-BE49-F238E27FC236}">
                <a16:creationId xmlns:a16="http://schemas.microsoft.com/office/drawing/2014/main" id="{E74ADB71-C5C9-1778-BFCD-27B47378E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r="5365" b="3"/>
          <a:stretch/>
        </p:blipFill>
        <p:spPr bwMode="auto">
          <a:xfrm>
            <a:off x="6197600" y="1600205"/>
            <a:ext cx="53848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476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F14A0F2-AFCA-39D0-3C5E-8F2420CA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r>
              <a:rPr lang="en-US" dirty="0" err="1"/>
              <a:t>Diagnósticos</a:t>
            </a:r>
            <a:r>
              <a:rPr lang="en-US" dirty="0"/>
              <a:t> </a:t>
            </a:r>
            <a:r>
              <a:rPr lang="en-US" dirty="0" err="1"/>
              <a:t>visuales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E7768-73EF-6C86-75F9-B4282F2A4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64" b="24989"/>
          <a:stretch/>
        </p:blipFill>
        <p:spPr>
          <a:xfrm>
            <a:off x="609600" y="1600205"/>
            <a:ext cx="109728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54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A819-CA9B-4E59-8A34-558AFB8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visual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DFA90-908E-495C-8125-623A7452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9904"/>
            <a:ext cx="6796135" cy="782099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¿Cómo se vería una cadena influenciada indebidamente por su punto inicial?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D318CC-E852-45E9-BCDA-2BF0B06C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5170"/>
            <a:ext cx="5411955" cy="40644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23E328-79E7-4500-BBD0-657B439F6929}"/>
              </a:ext>
            </a:extLst>
          </p:cNvPr>
          <p:cNvSpPr txBox="1"/>
          <p:nvPr/>
        </p:nvSpPr>
        <p:spPr>
          <a:xfrm>
            <a:off x="8199745" y="1284608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Trace and </a:t>
            </a:r>
            <a:r>
              <a:rPr lang="es-MX" sz="2400" dirty="0" err="1"/>
              <a:t>density</a:t>
            </a:r>
            <a:r>
              <a:rPr lang="es-MX" sz="2400" dirty="0"/>
              <a:t> </a:t>
            </a:r>
            <a:r>
              <a:rPr lang="es-MX" sz="2400" dirty="0" err="1"/>
              <a:t>plots</a:t>
            </a:r>
            <a:endParaRPr lang="es-MX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89E712-41D5-4BD3-8E40-89FBF7DC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83" y="4340091"/>
            <a:ext cx="3829278" cy="24245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FB776D-EDEE-4B39-A2AE-B3B5361D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383" y="1974144"/>
            <a:ext cx="3829278" cy="23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B6861-293A-3B54-D8DB-34E7AE8E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Trace </a:t>
            </a:r>
            <a:r>
              <a:rPr lang="es-MX" dirty="0" err="1"/>
              <a:t>plots</a:t>
            </a:r>
            <a:endParaRPr lang="es-MX" dirty="0"/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9DD4C2C-24ED-5B86-1AF4-8DED63F4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3" y="1958428"/>
            <a:ext cx="4767855" cy="363234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19ADC1-2B9F-1075-2CD1-565844E69C8D}"/>
              </a:ext>
            </a:extLst>
          </p:cNvPr>
          <p:cNvSpPr txBox="1"/>
          <p:nvPr/>
        </p:nvSpPr>
        <p:spPr>
          <a:xfrm>
            <a:off x="4101982" y="126722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Estacionariedad visual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5B43800-0F04-DF89-980D-A172626FB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1958428"/>
            <a:ext cx="4909876" cy="3687444"/>
          </a:xfrm>
          <a:prstGeom prst="rect">
            <a:avLst/>
          </a:prstGeom>
        </p:spPr>
      </p:pic>
      <p:pic>
        <p:nvPicPr>
          <p:cNvPr id="1026" name="Picture 2" descr="What The Hell What The Heck Sticker - What The Hell What The Heck What Is Going On Stickers">
            <a:extLst>
              <a:ext uri="{FF2B5EF4-FFF2-40B4-BE49-F238E27FC236}">
                <a16:creationId xmlns:a16="http://schemas.microsoft.com/office/drawing/2014/main" id="{1D174178-FB54-B89D-C742-0DB768AE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776" y="2430352"/>
            <a:ext cx="2921143" cy="21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26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A819-CA9B-4E59-8A34-558AFB8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visual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6330D5-8DB9-9FB5-CA54-471D8F95BA9B}"/>
              </a:ext>
            </a:extLst>
          </p:cNvPr>
          <p:cNvSpPr txBox="1"/>
          <p:nvPr/>
        </p:nvSpPr>
        <p:spPr>
          <a:xfrm>
            <a:off x="715390" y="1440790"/>
            <a:ext cx="5134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¿Se observan cadenas aisladas?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¿Alguna cadena parece haberse atascado por algún tiempo?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¿Alguna cadena parece haberse estabilizado muy lentamente?</a:t>
            </a:r>
          </a:p>
          <a:p>
            <a:endParaRPr lang="es-MX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E1135C7-ACB8-518E-649E-F5803B97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044" y="1056737"/>
            <a:ext cx="3331709" cy="32822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E798E1-C009-4038-A3D7-034570E01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8" y="3625866"/>
            <a:ext cx="3062778" cy="2891921"/>
          </a:xfrm>
          <a:prstGeom prst="rect">
            <a:avLst/>
          </a:prstGeom>
        </p:spPr>
      </p:pic>
      <p:pic>
        <p:nvPicPr>
          <p:cNvPr id="10" name="Picture 2" descr="Person Gesturing No People Sticker - Person Gesturing No People Joypixels Stickers">
            <a:extLst>
              <a:ext uri="{FF2B5EF4-FFF2-40B4-BE49-F238E27FC236}">
                <a16:creationId xmlns:a16="http://schemas.microsoft.com/office/drawing/2014/main" id="{88902CBA-2757-AA99-2597-1D47B981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3241813"/>
            <a:ext cx="1671782" cy="17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9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AABF-C0EA-400E-8863-A4231910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sesión anterior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26819E-BDEB-499B-B80C-C2685928917F}"/>
              </a:ext>
            </a:extLst>
          </p:cNvPr>
          <p:cNvCxnSpPr/>
          <p:nvPr/>
        </p:nvCxnSpPr>
        <p:spPr>
          <a:xfrm>
            <a:off x="763398" y="4045378"/>
            <a:ext cx="10695963" cy="5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750442-76D7-450F-BEDA-5556E203E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3" y="4175300"/>
            <a:ext cx="2759213" cy="1898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F665D-B661-406D-99FF-E9F6780FFF6B}"/>
              </a:ext>
            </a:extLst>
          </p:cNvPr>
          <p:cNvSpPr txBox="1"/>
          <p:nvPr/>
        </p:nvSpPr>
        <p:spPr>
          <a:xfrm>
            <a:off x="5519956" y="3416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73888-325E-4BAE-A62E-A6908280E751}"/>
              </a:ext>
            </a:extLst>
          </p:cNvPr>
          <p:cNvSpPr txBox="1"/>
          <p:nvPr/>
        </p:nvSpPr>
        <p:spPr>
          <a:xfrm>
            <a:off x="2088774" y="3534832"/>
            <a:ext cx="69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1997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2B10C-7054-4799-9E44-13D960159072}"/>
              </a:ext>
            </a:extLst>
          </p:cNvPr>
          <p:cNvSpPr txBox="1"/>
          <p:nvPr/>
        </p:nvSpPr>
        <p:spPr>
          <a:xfrm>
            <a:off x="880844" y="3546125"/>
            <a:ext cx="7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1987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84F6-2044-4B65-8E6E-2987DEAB6BA4}"/>
              </a:ext>
            </a:extLst>
          </p:cNvPr>
          <p:cNvSpPr txBox="1"/>
          <p:nvPr/>
        </p:nvSpPr>
        <p:spPr>
          <a:xfrm>
            <a:off x="33470" y="2431245"/>
            <a:ext cx="249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</a:t>
            </a:r>
            <a:r>
              <a:rPr lang="en-GB" b="1" dirty="0">
                <a:hlinkClick r:id="rId3" tooltip="Inferencia bayesiana"/>
              </a:rPr>
              <a:t>B</a:t>
            </a:r>
            <a:r>
              <a:rPr lang="en-GB" dirty="0">
                <a:hlinkClick r:id="rId3" tooltip="Inferencia bayesiana"/>
              </a:rPr>
              <a:t>ayesian inference</a:t>
            </a:r>
            <a:r>
              <a:rPr lang="en-GB" dirty="0"/>
              <a:t> </a:t>
            </a:r>
          </a:p>
          <a:p>
            <a:r>
              <a:rPr lang="en-GB" b="1" dirty="0"/>
              <a:t>U</a:t>
            </a:r>
            <a:r>
              <a:rPr lang="en-GB" dirty="0"/>
              <a:t>sing </a:t>
            </a:r>
            <a:r>
              <a:rPr lang="en-GB" b="1" dirty="0">
                <a:hlinkClick r:id="rId4" tooltip="Muestreador de Gibbs sampling (aún no redactado)"/>
              </a:rPr>
              <a:t>G</a:t>
            </a:r>
            <a:r>
              <a:rPr lang="en-GB" dirty="0">
                <a:hlinkClick r:id="rId4" tooltip="Muestreador de Gibbs sampling (aún no redactado)"/>
              </a:rPr>
              <a:t>ibbs </a:t>
            </a:r>
            <a:r>
              <a:rPr lang="en-GB" b="1" dirty="0">
                <a:hlinkClick r:id="rId4" tooltip="Muestreador de Gibbs sampling (aún no redactado)"/>
              </a:rPr>
              <a:t>S</a:t>
            </a:r>
            <a:r>
              <a:rPr lang="en-GB" dirty="0">
                <a:hlinkClick r:id="rId4" tooltip="Muestreador de Gibbs sampling (aún no redactado)"/>
              </a:rPr>
              <a:t>ampling</a:t>
            </a:r>
            <a:r>
              <a:rPr lang="en-GB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44493A-E377-4C9E-9A53-5456B7D726AA}"/>
              </a:ext>
            </a:extLst>
          </p:cNvPr>
          <p:cNvSpPr txBox="1"/>
          <p:nvPr/>
        </p:nvSpPr>
        <p:spPr>
          <a:xfrm>
            <a:off x="3149227" y="4224235"/>
            <a:ext cx="3460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JAGS is Just Another Gibbs Sampler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0F12A-A8A3-4FE9-BC3F-369114C1F74A}"/>
              </a:ext>
            </a:extLst>
          </p:cNvPr>
          <p:cNvSpPr txBox="1"/>
          <p:nvPr/>
        </p:nvSpPr>
        <p:spPr>
          <a:xfrm>
            <a:off x="3479291" y="3445240"/>
            <a:ext cx="69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2003</a:t>
            </a:r>
            <a:endParaRPr lang="en-GB" dirty="0"/>
          </a:p>
        </p:txBody>
      </p:sp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768F08-9971-465E-9315-318E6A1B98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30" y="1525531"/>
            <a:ext cx="2957948" cy="1742780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459DD3E0-3D9D-444B-B1CF-6F21C84F97A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48" y="1628311"/>
            <a:ext cx="2015360" cy="15619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3C2F17-88F0-4D99-A0E2-B146684800BC}"/>
              </a:ext>
            </a:extLst>
          </p:cNvPr>
          <p:cNvSpPr txBox="1"/>
          <p:nvPr/>
        </p:nvSpPr>
        <p:spPr>
          <a:xfrm>
            <a:off x="6561354" y="4529035"/>
            <a:ext cx="1711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Rjags</a:t>
            </a:r>
            <a:endParaRPr lang="es-MX" dirty="0"/>
          </a:p>
          <a:p>
            <a:r>
              <a:rPr lang="es-MX" dirty="0" err="1"/>
              <a:t>MCMCglmm</a:t>
            </a:r>
            <a:endParaRPr lang="es-MX" dirty="0"/>
          </a:p>
          <a:p>
            <a:r>
              <a:rPr lang="es-MX" dirty="0" err="1"/>
              <a:t>RbugsRwinbugs</a:t>
            </a:r>
            <a:r>
              <a:rPr lang="es-MX" dirty="0"/>
              <a:t>…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7F47CD-F2E8-49EC-B8F2-FD8926995899}"/>
              </a:ext>
            </a:extLst>
          </p:cNvPr>
          <p:cNvSpPr txBox="1"/>
          <p:nvPr/>
        </p:nvSpPr>
        <p:spPr>
          <a:xfrm>
            <a:off x="6417578" y="3531552"/>
            <a:ext cx="82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2010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33561-AC8B-4ECF-B235-F4143C324EF6}"/>
              </a:ext>
            </a:extLst>
          </p:cNvPr>
          <p:cNvSpPr txBox="1"/>
          <p:nvPr/>
        </p:nvSpPr>
        <p:spPr>
          <a:xfrm>
            <a:off x="5704687" y="5723176"/>
            <a:ext cx="357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Gibbs sigue dominando pero… años más tarde</a:t>
            </a:r>
            <a:endParaRPr lang="en-GB" dirty="0"/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6909DBC8-6D32-48EF-98FC-50554CB93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38" y="2551303"/>
            <a:ext cx="2358976" cy="23589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CB9074-F4CF-48CD-BC04-438EFD1BDAE9}"/>
              </a:ext>
            </a:extLst>
          </p:cNvPr>
          <p:cNvSpPr txBox="1"/>
          <p:nvPr/>
        </p:nvSpPr>
        <p:spPr>
          <a:xfrm>
            <a:off x="9709093" y="5416416"/>
            <a:ext cx="96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¿Un nuevo </a:t>
            </a:r>
            <a:r>
              <a:rPr lang="es-MX" dirty="0" err="1"/>
              <a:t>órden</a:t>
            </a:r>
            <a:r>
              <a:rPr lang="es-MX" dirty="0"/>
              <a:t>?</a:t>
            </a:r>
            <a:endParaRPr lang="en-GB" dirty="0"/>
          </a:p>
        </p:txBody>
      </p:sp>
      <p:pic>
        <p:nvPicPr>
          <p:cNvPr id="1026" name="Picture 2" descr="File:There's a new Sheriff in town!.png - Wikimedia Commons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827" y="5124415"/>
            <a:ext cx="1399968" cy="163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2F8D05-B1CA-C957-A940-08382EC96C85}"/>
              </a:ext>
            </a:extLst>
          </p:cNvPr>
          <p:cNvSpPr txBox="1"/>
          <p:nvPr/>
        </p:nvSpPr>
        <p:spPr>
          <a:xfrm>
            <a:off x="151377" y="1160043"/>
            <a:ext cx="11922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auge del análisis bayesiano aplicado desde finales del siglo pasado se debe a la resonancia de innovaciones en software (algoritmos) y cómputo</a:t>
            </a:r>
          </a:p>
        </p:txBody>
      </p:sp>
    </p:spTree>
    <p:extLst>
      <p:ext uri="{BB962C8B-B14F-4D97-AF65-F5344CB8AC3E}">
        <p14:creationId xmlns:p14="http://schemas.microsoft.com/office/powerpoint/2010/main" val="2835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EADFC4-AD73-9D0C-52BA-D97AACCA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r>
              <a:rPr lang="es-MX" dirty="0" smtClean="0"/>
              <a:t>¿A </a:t>
            </a:r>
            <a:r>
              <a:rPr lang="es-MX" dirty="0"/>
              <a:t>veces la cadena se </a:t>
            </a:r>
            <a:r>
              <a:rPr lang="es-MX" dirty="0" smtClean="0"/>
              <a:t>atasca?</a:t>
            </a:r>
            <a:endParaRPr lang="es-MX" dirty="0"/>
          </a:p>
        </p:txBody>
      </p:sp>
      <p:pic>
        <p:nvPicPr>
          <p:cNvPr id="4" name="Marcador de contenido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3F48085-3B9E-C6A0-FAEB-AAE64BADF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42" y="1056737"/>
            <a:ext cx="5641516" cy="4525963"/>
          </a:xfr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43646C3-F149-732D-D9EE-E5713C63BCE4}"/>
              </a:ext>
            </a:extLst>
          </p:cNvPr>
          <p:cNvSpPr/>
          <p:nvPr/>
        </p:nvSpPr>
        <p:spPr>
          <a:xfrm>
            <a:off x="5047863" y="3955163"/>
            <a:ext cx="1999716" cy="8973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8E1588-75FD-BBB6-30E8-13EA393CC1EA}"/>
              </a:ext>
            </a:extLst>
          </p:cNvPr>
          <p:cNvSpPr txBox="1"/>
          <p:nvPr/>
        </p:nvSpPr>
        <p:spPr>
          <a:xfrm>
            <a:off x="4452359" y="5328585"/>
            <a:ext cx="375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 podemos explorar este vecindario</a:t>
            </a:r>
          </a:p>
        </p:txBody>
      </p:sp>
      <p:pic>
        <p:nvPicPr>
          <p:cNvPr id="3076" name="Picture 4" descr="No Skating - Openclipart">
            <a:extLst>
              <a:ext uri="{FF2B5EF4-FFF2-40B4-BE49-F238E27FC236}">
                <a16:creationId xmlns:a16="http://schemas.microsoft.com/office/drawing/2014/main" id="{E90F28AC-C745-9C85-89F9-6F986F80B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77" y="1942470"/>
            <a:ext cx="1607725" cy="167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8B236D-B41A-8461-3673-006BC35476F8}"/>
              </a:ext>
            </a:extLst>
          </p:cNvPr>
          <p:cNvSpPr txBox="1"/>
          <p:nvPr/>
        </p:nvSpPr>
        <p:spPr>
          <a:xfrm>
            <a:off x="5255664" y="5523928"/>
            <a:ext cx="2353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strike="sngStrike" dirty="0" err="1">
                <a:solidFill>
                  <a:srgbClr val="FF0000"/>
                </a:solidFill>
              </a:rPr>
              <a:t>Ergodicidad</a:t>
            </a:r>
            <a:endParaRPr lang="es-MX" sz="36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D094F-BAD7-42E1-0D80-E371B16F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Trace </a:t>
            </a:r>
            <a:r>
              <a:rPr lang="es-MX" dirty="0" err="1"/>
              <a:t>plots</a:t>
            </a:r>
            <a:endParaRPr lang="es-MX" dirty="0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80BD56C-7767-A32C-95EC-5092EEE7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8" y="1600200"/>
            <a:ext cx="9832264" cy="4525963"/>
          </a:xfrm>
        </p:spPr>
      </p:pic>
    </p:spTree>
    <p:extLst>
      <p:ext uri="{BB962C8B-B14F-4D97-AF65-F5344CB8AC3E}">
        <p14:creationId xmlns:p14="http://schemas.microsoft.com/office/powerpoint/2010/main" val="5968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2796F-6E4F-D815-05E3-DA8FBE83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F2A2577D-BFDB-2C0D-672E-FE292C99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2" y="356097"/>
            <a:ext cx="10244936" cy="6145805"/>
          </a:xfrm>
        </p:spPr>
      </p:pic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43C26D2-2A70-0C58-D826-48D9A6979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0" y="274639"/>
            <a:ext cx="4809524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8EEBC10-01E8-A427-58AF-EF8A32F6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Marcador de contenido 7" descr="Calendario&#10;&#10;Descripción generada automáticamente">
            <a:extLst>
              <a:ext uri="{FF2B5EF4-FFF2-40B4-BE49-F238E27FC236}">
                <a16:creationId xmlns:a16="http://schemas.microsoft.com/office/drawing/2014/main" id="{73D78C8D-6AD8-8683-5267-146C63CFA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888240"/>
            <a:ext cx="8445816" cy="5468665"/>
          </a:xfrm>
          <a:noFill/>
        </p:spPr>
      </p:pic>
    </p:spTree>
    <p:extLst>
      <p:ext uri="{BB962C8B-B14F-4D97-AF65-F5344CB8AC3E}">
        <p14:creationId xmlns:p14="http://schemas.microsoft.com/office/powerpoint/2010/main" val="7852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578473-DC00-E754-F45F-8BFD96FA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75C5A593-BB11-0E22-3437-0FFC9417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" name="Marcador de contenido 5" descr="Calendario&#10;&#10;Descripción generada automáticamente">
            <a:extLst>
              <a:ext uri="{FF2B5EF4-FFF2-40B4-BE49-F238E27FC236}">
                <a16:creationId xmlns:a16="http://schemas.microsoft.com/office/drawing/2014/main" id="{14DBA55C-5F7A-1430-9AF6-286A2FF9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15" y="888240"/>
            <a:ext cx="8330868" cy="5394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76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EADFC4-AD73-9D0C-52BA-D97AACCA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C917AA7D-3787-399C-BED2-BD1E3F5C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" name="Marcador de contenido 6" descr="Calendario&#10;&#10;Descripción generada automáticamente">
            <a:extLst>
              <a:ext uri="{FF2B5EF4-FFF2-40B4-BE49-F238E27FC236}">
                <a16:creationId xmlns:a16="http://schemas.microsoft.com/office/drawing/2014/main" id="{288CC203-B847-306A-9A2F-D546F090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20" y="888240"/>
            <a:ext cx="8204160" cy="5394236"/>
          </a:xfrm>
          <a:prstGeom prst="rect">
            <a:avLst/>
          </a:prstGeom>
          <a:noFill/>
        </p:spPr>
      </p:pic>
      <p:pic>
        <p:nvPicPr>
          <p:cNvPr id="5122" name="Picture 2" descr="Ok | Icono Gratis">
            <a:extLst>
              <a:ext uri="{FF2B5EF4-FFF2-40B4-BE49-F238E27FC236}">
                <a16:creationId xmlns:a16="http://schemas.microsoft.com/office/drawing/2014/main" id="{70AC099C-63F5-A73D-6B2C-3628453D5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EADFC4-AD73-9D0C-52BA-D97AACCA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r>
              <a:rPr lang="en-US" dirty="0" err="1"/>
              <a:t>Exploración</a:t>
            </a:r>
            <a:r>
              <a:rPr lang="en-US" dirty="0"/>
              <a:t> </a:t>
            </a:r>
            <a:r>
              <a:rPr lang="en-US" dirty="0" err="1"/>
              <a:t>ineficiente</a:t>
            </a:r>
            <a:endParaRPr lang="en-US" dirty="0"/>
          </a:p>
        </p:txBody>
      </p:sp>
      <p:pic>
        <p:nvPicPr>
          <p:cNvPr id="3" name="Marcador de contenido 2" descr="Calendario&#10;&#10;Descripción generada automáticamente">
            <a:extLst>
              <a:ext uri="{FF2B5EF4-FFF2-40B4-BE49-F238E27FC236}">
                <a16:creationId xmlns:a16="http://schemas.microsoft.com/office/drawing/2014/main" id="{A39033FD-4220-E0FC-81B8-23057C29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20" y="1146513"/>
            <a:ext cx="8161697" cy="5279925"/>
          </a:xfrm>
        </p:spPr>
      </p:pic>
      <p:pic>
        <p:nvPicPr>
          <p:cNvPr id="2" name="Picture 2" descr="Person Gesturing No People Sticker - Person Gesturing No People Joypixels Stickers">
            <a:extLst>
              <a:ext uri="{FF2B5EF4-FFF2-40B4-BE49-F238E27FC236}">
                <a16:creationId xmlns:a16="http://schemas.microsoft.com/office/drawing/2014/main" id="{DAB3BF9C-895B-9A99-0F0C-BC25C9E4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25" y="2070399"/>
            <a:ext cx="2455949" cy="253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EADFC4-AD73-9D0C-52BA-D97AACCA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DCC697E-1C39-6831-AB1D-5AAF5726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18" y="2188633"/>
            <a:ext cx="5102688" cy="2689789"/>
          </a:xfrm>
        </p:spPr>
      </p:pic>
      <p:pic>
        <p:nvPicPr>
          <p:cNvPr id="4098" name="Picture 2" descr="cringe - Discord Emoji">
            <a:extLst>
              <a:ext uri="{FF2B5EF4-FFF2-40B4-BE49-F238E27FC236}">
                <a16:creationId xmlns:a16="http://schemas.microsoft.com/office/drawing/2014/main" id="{CA0666B7-71CC-E61C-A0B5-33B295D6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414" y="2188633"/>
            <a:ext cx="3234583" cy="32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A819-CA9B-4E59-8A34-558AFB8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visual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ADEC0B-6D38-4547-AE02-97FF2C1B1001}"/>
              </a:ext>
            </a:extLst>
          </p:cNvPr>
          <p:cNvSpPr txBox="1"/>
          <p:nvPr/>
        </p:nvSpPr>
        <p:spPr>
          <a:xfrm>
            <a:off x="2948612" y="1283859"/>
            <a:ext cx="664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No siempre la inspección visual es de libro de texto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34401F-3307-4A7D-A08F-1966C0AC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40" y="2186698"/>
            <a:ext cx="5922805" cy="42180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A83E05-9CA6-4D5D-AC29-8CF1FF24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" y="2191458"/>
            <a:ext cx="5788234" cy="41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1E634-FDA5-6A5B-F0E3-2660256B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 anchor="ctr">
            <a:normAutofit/>
          </a:bodyPr>
          <a:lstStyle/>
          <a:p>
            <a:r>
              <a:rPr lang="es-MX" dirty="0"/>
              <a:t>Rank </a:t>
            </a:r>
            <a:r>
              <a:rPr lang="es-MX" dirty="0" err="1"/>
              <a:t>plots</a:t>
            </a:r>
            <a:r>
              <a:rPr lang="es-MX" dirty="0"/>
              <a:t> (trace </a:t>
            </a:r>
            <a:r>
              <a:rPr lang="es-MX" dirty="0" err="1"/>
              <a:t>ranks</a:t>
            </a:r>
            <a:r>
              <a:rPr lang="es-MX" dirty="0"/>
              <a:t> o “</a:t>
            </a:r>
            <a:r>
              <a:rPr lang="es-MX" dirty="0" err="1"/>
              <a:t>tranks</a:t>
            </a:r>
            <a:r>
              <a:rPr lang="es-MX" dirty="0"/>
              <a:t>”)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2C9E32-3BC1-FE3A-CF0F-4A8DEEEDD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r>
              <a:rPr lang="es-MX" dirty="0"/>
              <a:t>Histogramas de las muestras ordenadas (cuantiles sobre todas las cadenas) graficadas para cada cadena por separado</a:t>
            </a:r>
          </a:p>
          <a:p>
            <a:r>
              <a:rPr lang="es-MX" dirty="0"/>
              <a:t>A diferencia de las </a:t>
            </a:r>
            <a:r>
              <a:rPr lang="es-MX" dirty="0" err="1"/>
              <a:t>traceplots</a:t>
            </a:r>
            <a:r>
              <a:rPr lang="es-MX" dirty="0"/>
              <a:t>, </a:t>
            </a:r>
            <a:r>
              <a:rPr lang="es-MX" dirty="0" err="1"/>
              <a:t>tranks</a:t>
            </a:r>
            <a:r>
              <a:rPr lang="es-MX" dirty="0"/>
              <a:t> no tienden a “apelotonarse” sin dejar ver nada con cadenas largas</a:t>
            </a:r>
          </a:p>
        </p:txBody>
      </p:sp>
      <p:pic>
        <p:nvPicPr>
          <p:cNvPr id="1026" name="Picture 2" descr="Quantile dotplot in python · GitHub">
            <a:extLst>
              <a:ext uri="{FF2B5EF4-FFF2-40B4-BE49-F238E27FC236}">
                <a16:creationId xmlns:a16="http://schemas.microsoft.com/office/drawing/2014/main" id="{DB8671C3-5955-2A29-1B03-D626C90C0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9" t="4972" r="3773" b="12973"/>
          <a:stretch/>
        </p:blipFill>
        <p:spPr bwMode="auto">
          <a:xfrm>
            <a:off x="6918036" y="2068945"/>
            <a:ext cx="4461164" cy="32696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Applied Bayesian Statistics Using Stan and R | R-bloggers">
            <a:extLst>
              <a:ext uri="{FF2B5EF4-FFF2-40B4-BE49-F238E27FC236}">
                <a16:creationId xmlns:a16="http://schemas.microsoft.com/office/drawing/2014/main" id="{8D0439BD-E86D-F572-F0C9-76F8CE1CE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74" y="5021935"/>
            <a:ext cx="2306782" cy="16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45EA4-2EDD-046B-EDC5-E9292D73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ED14F-603F-950F-7368-ACCBDF72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0A29AA-E6D2-1C6D-24B2-A8DB73B2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0" y="96707"/>
            <a:ext cx="11956399" cy="66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42428-BD31-4444-8F5A-B25128D1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Trace </a:t>
            </a:r>
            <a:r>
              <a:rPr lang="es-MX" dirty="0" err="1"/>
              <a:t>rank</a:t>
            </a:r>
            <a:endParaRPr lang="es-MX" dirty="0"/>
          </a:p>
        </p:txBody>
      </p:sp>
      <p:pic>
        <p:nvPicPr>
          <p:cNvPr id="5" name="Marcador de contenido 4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161DBE-AD17-D0E3-81F5-FF622760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95" y="1056737"/>
            <a:ext cx="8250010" cy="5355090"/>
          </a:xfrm>
        </p:spPr>
      </p:pic>
      <p:pic>
        <p:nvPicPr>
          <p:cNvPr id="6" name="Picture 2" descr="Ok | Icono Gratis">
            <a:extLst>
              <a:ext uri="{FF2B5EF4-FFF2-40B4-BE49-F238E27FC236}">
                <a16:creationId xmlns:a16="http://schemas.microsoft.com/office/drawing/2014/main" id="{02BF55E1-1822-3D67-02E0-A10A86AA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53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42428-BD31-4444-8F5A-B25128D1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Trace </a:t>
            </a:r>
            <a:r>
              <a:rPr lang="es-MX" dirty="0" err="1"/>
              <a:t>rank</a:t>
            </a:r>
            <a:endParaRPr lang="es-MX" dirty="0"/>
          </a:p>
        </p:txBody>
      </p:sp>
      <p:pic>
        <p:nvPicPr>
          <p:cNvPr id="8" name="Marcador de contenido 7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9D3534EF-8F9C-CF51-5762-45271BFA6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10" y="1288809"/>
            <a:ext cx="8205980" cy="5365256"/>
          </a:xfrm>
        </p:spPr>
      </p:pic>
      <p:pic>
        <p:nvPicPr>
          <p:cNvPr id="9" name="Picture 2" descr="cringe - Discord Emoji">
            <a:extLst>
              <a:ext uri="{FF2B5EF4-FFF2-40B4-BE49-F238E27FC236}">
                <a16:creationId xmlns:a16="http://schemas.microsoft.com/office/drawing/2014/main" id="{A34F0B6A-106F-AD18-9046-6C4082E0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502" y="274639"/>
            <a:ext cx="2557468" cy="25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3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4B64-DC96-BF08-8C7B-7CFE0685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Diagnósticos numéricos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717A9-E196-5F93-9B42-E2F402F5D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 descr="How to format your telephone numbers | Mediahawk">
            <a:extLst>
              <a:ext uri="{FF2B5EF4-FFF2-40B4-BE49-F238E27FC236}">
                <a16:creationId xmlns:a16="http://schemas.microsoft.com/office/drawing/2014/main" id="{ABB70510-4217-3B04-B3BB-9934A4E7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7" y="1507693"/>
            <a:ext cx="11066366" cy="48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E5145-5C92-4AA0-82A6-BB551CFE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numérica: </a:t>
            </a:r>
            <a:r>
              <a:rPr lang="es-MX" dirty="0" err="1"/>
              <a:t>Rhat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5A14B37-5B38-423C-953D-49AB6DECD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/>
                  <a:t>Varianza: </a:t>
                </a:r>
                <a:r>
                  <a:rPr lang="es-MX" dirty="0" err="1"/>
                  <a:t>potential</a:t>
                </a:r>
                <a:r>
                  <a:rPr lang="es-MX" dirty="0"/>
                  <a:t> </a:t>
                </a:r>
                <a:r>
                  <a:rPr lang="es-MX" dirty="0" err="1"/>
                  <a:t>scale</a:t>
                </a:r>
                <a:r>
                  <a:rPr lang="es-MX" dirty="0"/>
                  <a:t> </a:t>
                </a:r>
                <a:r>
                  <a:rPr lang="es-MX" dirty="0" err="1"/>
                  <a:t>reduction</a:t>
                </a:r>
                <a:r>
                  <a:rPr lang="es-MX" dirty="0"/>
                  <a:t> factor, </a:t>
                </a:r>
                <a:r>
                  <a:rPr lang="es-MX" dirty="0" err="1"/>
                  <a:t>shrink</a:t>
                </a:r>
                <a:r>
                  <a:rPr lang="es-MX" dirty="0"/>
                  <a:t> factor, </a:t>
                </a:r>
                <a:r>
                  <a:rPr lang="es-MX" dirty="0" err="1"/>
                  <a:t>Rhat</a:t>
                </a:r>
                <a:r>
                  <a:rPr lang="es-MX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s-MX" dirty="0"/>
                  <a:t> (Gelman &amp; </a:t>
                </a:r>
                <a:r>
                  <a:rPr lang="es-MX" dirty="0" err="1"/>
                  <a:t>Rubin</a:t>
                </a:r>
                <a:r>
                  <a:rPr lang="es-MX" dirty="0"/>
                  <a:t>, 1992; </a:t>
                </a:r>
                <a:r>
                  <a:rPr lang="es-MX" dirty="0" err="1"/>
                  <a:t>Vehtari</a:t>
                </a:r>
                <a:r>
                  <a:rPr lang="es-MX" dirty="0"/>
                  <a:t> et al., 2020)</a:t>
                </a:r>
              </a:p>
              <a:p>
                <a:pPr lvl="1"/>
                <a:r>
                  <a:rPr lang="es-MX" dirty="0"/>
                  <a:t>¿Cuánta varianza hay </a:t>
                </a:r>
                <a:r>
                  <a:rPr lang="es-MX" b="1" dirty="0"/>
                  <a:t>entre</a:t>
                </a:r>
                <a:r>
                  <a:rPr lang="es-MX" dirty="0"/>
                  <a:t> cadenas en relación con cuánta varianza hay </a:t>
                </a:r>
                <a:r>
                  <a:rPr lang="es-MX" b="1" dirty="0"/>
                  <a:t>al interior </a:t>
                </a:r>
                <a:r>
                  <a:rPr lang="es-MX" dirty="0"/>
                  <a:t>de las cadenas?</a:t>
                </a:r>
              </a:p>
              <a:p>
                <a:pPr lvl="2"/>
                <a:r>
                  <a:rPr lang="es-MX" dirty="0"/>
                  <a:t>Si todas las cadenas se estabilizaron en una muestra representativa, la diferencia promedio entre las cadenas debería ser la misma que la diferencia  promedio al interior (entre pasos) de las cadenas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5A14B37-5B38-423C-953D-49AB6DECD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67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E4F31EC3-3CC7-43CC-B8BA-6B443201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1" y="3154361"/>
            <a:ext cx="5642999" cy="3429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5EEB65-8257-419E-9666-BF2069BC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99" y="3148628"/>
            <a:ext cx="5063101" cy="34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E459427-8D07-6FAE-9541-11EF6B5FDE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s-MX" dirty="0"/>
                  <a:t>(</a:t>
                </a:r>
                <a:r>
                  <a:rPr lang="es-MX" dirty="0" err="1"/>
                  <a:t>Rhat</a:t>
                </a:r>
                <a:r>
                  <a:rPr lang="es-MX" dirty="0"/>
                  <a:t>)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FE459427-8D07-6FAE-9541-11EF6B5FD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563" b="-218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Marcador de contenido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9E5DBCD-E6FD-EBF7-294A-38A19A0F8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8" y="1515449"/>
            <a:ext cx="5810665" cy="40331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4A6C70B-3C7E-5D6F-6147-C3BE09EEFB52}"/>
                  </a:ext>
                </a:extLst>
              </p:cNvPr>
              <p:cNvSpPr txBox="1"/>
              <p:nvPr/>
            </p:nvSpPr>
            <p:spPr>
              <a:xfrm>
                <a:off x="729600" y="3412991"/>
                <a:ext cx="2900647" cy="1761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/>
                  <a:t>El cociente de varianzas:</a:t>
                </a:r>
              </a:p>
              <a:p>
                <a:r>
                  <a:rPr lang="es-MX" dirty="0"/>
                  <a:t>Conforme la varianza total (de todas las cadenas) se  acerca al promedio de la varianza en las cadenas,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(R-</a:t>
                </a:r>
                <a:r>
                  <a:rPr lang="es-MX" dirty="0" err="1"/>
                  <a:t>hat</a:t>
                </a:r>
                <a:r>
                  <a:rPr lang="es-MX" dirty="0"/>
                  <a:t>) se acerca 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4A6C70B-3C7E-5D6F-6147-C3BE09EEF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00" y="3412991"/>
                <a:ext cx="2900647" cy="1761764"/>
              </a:xfrm>
              <a:prstGeom prst="rect">
                <a:avLst/>
              </a:prstGeom>
              <a:blipFill>
                <a:blip r:embed="rId4"/>
                <a:stretch>
                  <a:fillRect l="-1891" t="-2076" r="-630" b="-449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4A4B8A9-9126-DBAC-2B82-82BF5F8BDBDB}"/>
                  </a:ext>
                </a:extLst>
              </p:cNvPr>
              <p:cNvSpPr txBox="1"/>
              <p:nvPr/>
            </p:nvSpPr>
            <p:spPr>
              <a:xfrm>
                <a:off x="9187678" y="2016455"/>
                <a:ext cx="2708067" cy="1396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dirty="0"/>
                  <a:t>Rank-</a:t>
                </a:r>
                <a:r>
                  <a:rPr lang="es-MX" sz="2800" dirty="0" err="1"/>
                  <a:t>normalizing</a:t>
                </a:r>
                <a:r>
                  <a:rPr lang="es-MX" sz="2800" dirty="0"/>
                  <a:t> and </a:t>
                </a:r>
                <a:r>
                  <a:rPr lang="es-MX" sz="2800" dirty="0" err="1"/>
                  <a:t>folding</a:t>
                </a:r>
                <a:endParaRPr lang="es-MX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800" b="0" i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&lt;1.01</m:t>
                      </m:r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4A4B8A9-9126-DBAC-2B82-82BF5F8B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678" y="2016455"/>
                <a:ext cx="2708067" cy="1396536"/>
              </a:xfrm>
              <a:prstGeom prst="rect">
                <a:avLst/>
              </a:prstGeom>
              <a:blipFill>
                <a:blip r:embed="rId5"/>
                <a:stretch>
                  <a:fillRect l="-5631" t="-4803" r="-202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Ok | Icono Gratis">
            <a:extLst>
              <a:ext uri="{FF2B5EF4-FFF2-40B4-BE49-F238E27FC236}">
                <a16:creationId xmlns:a16="http://schemas.microsoft.com/office/drawing/2014/main" id="{C0D42DC2-236C-432C-F993-DDB39622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317" y="3297116"/>
            <a:ext cx="1030480" cy="103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5A724E-FFC1-051C-83E1-AAE007F31A8B}"/>
              </a:ext>
            </a:extLst>
          </p:cNvPr>
          <p:cNvSpPr txBox="1"/>
          <p:nvPr/>
        </p:nvSpPr>
        <p:spPr>
          <a:xfrm>
            <a:off x="649498" y="1515956"/>
            <a:ext cx="5133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 las cadenas convergen,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inicio y el final de cada cadena exploran la misma región (la cadena es estacionaria)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Las diferentes cadenas exploran el mismo lugar</a:t>
            </a:r>
          </a:p>
        </p:txBody>
      </p:sp>
      <p:pic>
        <p:nvPicPr>
          <p:cNvPr id="2050" name="Picture 2" descr="Is This A Test GIF - Captain America Is This A Test Tired ...">
            <a:extLst>
              <a:ext uri="{FF2B5EF4-FFF2-40B4-BE49-F238E27FC236}">
                <a16:creationId xmlns:a16="http://schemas.microsoft.com/office/drawing/2014/main" id="{182D8A9C-6F85-5FF0-755E-41DFD45C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61" y="319943"/>
            <a:ext cx="23241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ke Ice Cream Vector Graphics, Ice Cream Vector, Donuts, Strawberry Cake  PNG and Vector with Transparent Background for Free Download">
            <a:extLst>
              <a:ext uri="{FF2B5EF4-FFF2-40B4-BE49-F238E27FC236}">
                <a16:creationId xmlns:a16="http://schemas.microsoft.com/office/drawing/2014/main" id="{94A4C802-4293-77E6-5045-E49D312E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96" y="3706349"/>
            <a:ext cx="1842227" cy="18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68161C10-2440-5853-46C9-3B85C86A2C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54400" y="274639"/>
                <a:ext cx="8128000" cy="7820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s-MX" dirty="0"/>
                  <a:t>(</a:t>
                </a:r>
                <a:r>
                  <a:rPr lang="es-MX" dirty="0" err="1"/>
                  <a:t>Rhat</a:t>
                </a:r>
                <a:r>
                  <a:rPr lang="es-MX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68161C10-2440-5853-46C9-3B85C86A2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54400" y="274639"/>
                <a:ext cx="8128000" cy="782098"/>
              </a:xfrm>
              <a:blipFill>
                <a:blip r:embed="rId2"/>
                <a:stretch>
                  <a:fillRect t="-13281" b="-37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0459E-E9B7-DD41-CF7D-24A3F5B95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/>
          <a:p>
            <a:r>
              <a:rPr lang="es-MX" dirty="0"/>
              <a:t>¿Qué pasa si las cadenas exploran diferentes regiones?</a:t>
            </a:r>
          </a:p>
          <a:p>
            <a:endParaRPr lang="en-US" dirty="0"/>
          </a:p>
        </p:txBody>
      </p:sp>
      <p:pic>
        <p:nvPicPr>
          <p:cNvPr id="5" name="Marcador de contenido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F1724A9D-786E-C8B1-9023-75070BD8D0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41" y="1333353"/>
            <a:ext cx="5384800" cy="4456983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D678CF5-E8B1-DA6C-53A3-796390324742}"/>
                  </a:ext>
                </a:extLst>
              </p:cNvPr>
              <p:cNvSpPr txBox="1"/>
              <p:nvPr/>
            </p:nvSpPr>
            <p:spPr>
              <a:xfrm>
                <a:off x="594124" y="5790336"/>
                <a:ext cx="1061604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La varianza total (de todas las cadenas combinadas) </a:t>
                </a:r>
                <a14:m>
                  <m:oMath xmlns:m="http://schemas.openxmlformats.org/officeDocument/2006/math">
                    <m:r>
                      <a:rPr lang="es-MX" sz="2400" b="1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s-MX" dirty="0"/>
                  <a:t> el promedio de la varianza en las cadenas (por separado)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D678CF5-E8B1-DA6C-53A3-79639032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24" y="5790336"/>
                <a:ext cx="10616048" cy="453137"/>
              </a:xfrm>
              <a:prstGeom prst="rect">
                <a:avLst/>
              </a:prstGeom>
              <a:blipFill>
                <a:blip r:embed="rId4"/>
                <a:stretch>
                  <a:fillRect l="-459" b="-1891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BB9E57BF-CEC3-7DFE-F241-3C4171D913DD}"/>
              </a:ext>
            </a:extLst>
          </p:cNvPr>
          <p:cNvSpPr txBox="1"/>
          <p:nvPr/>
        </p:nvSpPr>
        <p:spPr>
          <a:xfrm>
            <a:off x="1208280" y="3441110"/>
            <a:ext cx="4187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</a:rPr>
              <a:t>Advertencia: hace falta una buena estimación de la varianza</a:t>
            </a:r>
          </a:p>
        </p:txBody>
      </p:sp>
    </p:spTree>
    <p:extLst>
      <p:ext uri="{BB962C8B-B14F-4D97-AF65-F5344CB8AC3E}">
        <p14:creationId xmlns:p14="http://schemas.microsoft.com/office/powerpoint/2010/main" val="25748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E5145-5C92-4AA0-82A6-BB551CFE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numérica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14B37-5B38-423C-953D-49AB6DEC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5698921" cy="4525963"/>
          </a:xfrm>
        </p:spPr>
        <p:txBody>
          <a:bodyPr/>
          <a:lstStyle/>
          <a:p>
            <a:r>
              <a:rPr lang="es-MX" dirty="0"/>
              <a:t>Precisión: cadenas… ¿suficientemente largas?</a:t>
            </a:r>
          </a:p>
          <a:p>
            <a:pPr lvl="1"/>
            <a:r>
              <a:rPr lang="es-MX" dirty="0"/>
              <a:t>Información independiente sobre la distribución posterior</a:t>
            </a:r>
          </a:p>
          <a:p>
            <a:pPr lvl="1"/>
            <a:r>
              <a:rPr lang="es-MX" dirty="0"/>
              <a:t>Autocorrelación como una medida de “atasques”(terrones) en la cadena donde valores consecutivos contienen mucha información redundante.</a:t>
            </a:r>
          </a:p>
        </p:txBody>
      </p:sp>
      <p:pic>
        <p:nvPicPr>
          <p:cNvPr id="6" name="Picture 4" descr="Life Is Crap: Stuck Inside? 💩 Keep it Comfy with Life is Crap Tees! |  Milled">
            <a:extLst>
              <a:ext uri="{FF2B5EF4-FFF2-40B4-BE49-F238E27FC236}">
                <a16:creationId xmlns:a16="http://schemas.microsoft.com/office/drawing/2014/main" id="{871D7F0A-A835-4F8B-B4E2-F5384D2F7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3" b="17062"/>
          <a:stretch/>
        </p:blipFill>
        <p:spPr bwMode="auto">
          <a:xfrm>
            <a:off x="1432223" y="3739786"/>
            <a:ext cx="3799710" cy="29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2F632C-7F8C-43A4-89C4-CAC716E9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748" y="1600205"/>
            <a:ext cx="4939379" cy="48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9E3D7-51C8-DA95-075D-F6D8FD44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 anchor="ctr">
            <a:normAutofit fontScale="90000"/>
          </a:bodyPr>
          <a:lstStyle/>
          <a:p>
            <a:r>
              <a:rPr lang="es-MX" dirty="0"/>
              <a:t>Número de muestras efectivas (ESS)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50AB33-1819-E235-82A9-A65384A34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r>
              <a:rPr lang="es-MX" dirty="0"/>
              <a:t>Una aproximación contrafactual a “¿Qué tan larga sería la cadena si cada muestra fuese independiente de la anterior?” (# muestras independientes)</a:t>
            </a:r>
          </a:p>
          <a:p>
            <a:r>
              <a:rPr lang="es-MX" dirty="0"/>
              <a:t>Cuando las muestras están </a:t>
            </a:r>
            <a:r>
              <a:rPr lang="es-MX" dirty="0" err="1"/>
              <a:t>autocorrelacionadas</a:t>
            </a:r>
            <a:r>
              <a:rPr lang="es-MX" dirty="0"/>
              <a:t> se tienen menos muestras efectivas</a:t>
            </a:r>
          </a:p>
        </p:txBody>
      </p:sp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AC4D23D1-F338-0EC7-779C-7109D17C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493815"/>
            <a:ext cx="5703292" cy="3661123"/>
          </a:xfrm>
          <a:prstGeom prst="rect">
            <a:avLst/>
          </a:prstGeom>
          <a:noFill/>
        </p:spPr>
      </p:pic>
      <p:pic>
        <p:nvPicPr>
          <p:cNvPr id="4100" name="Picture 4" descr="Exorcism Icon - Free PNG &amp; SVG 27262 - Noun Project">
            <a:extLst>
              <a:ext uri="{FF2B5EF4-FFF2-40B4-BE49-F238E27FC236}">
                <a16:creationId xmlns:a16="http://schemas.microsoft.com/office/drawing/2014/main" id="{CB504DCA-EF51-5A70-7282-522A5B36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046" y="253416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0099A24-CA0E-CADB-3A0F-69F3DB6FCA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02" y="2346186"/>
            <a:ext cx="684343" cy="1122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B17DD0C-0449-D37C-195F-4AB30513FFB4}"/>
                  </a:ext>
                </a:extLst>
              </p:cNvPr>
              <p:cNvSpPr txBox="1"/>
              <p:nvPr/>
            </p:nvSpPr>
            <p:spPr>
              <a:xfrm>
                <a:off x="494308" y="5432731"/>
                <a:ext cx="5450531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0" dirty="0"/>
                  <a:t>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Effective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⋛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post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warmup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</a:rPr>
                      <m:t>draws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B17DD0C-0449-D37C-195F-4AB30513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08" y="5432731"/>
                <a:ext cx="5450531" cy="406458"/>
              </a:xfrm>
              <a:prstGeom prst="rect">
                <a:avLst/>
              </a:prstGeom>
              <a:blipFill>
                <a:blip r:embed="rId5"/>
                <a:stretch>
                  <a:fillRect l="-895" t="-2985" b="-223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420444E-0377-2226-5BC5-862B42B9BFC7}"/>
                  </a:ext>
                </a:extLst>
              </p:cNvPr>
              <p:cNvSpPr txBox="1"/>
              <p:nvPr/>
            </p:nvSpPr>
            <p:spPr>
              <a:xfrm>
                <a:off x="6662684" y="1204366"/>
                <a:ext cx="5296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1" i="0" smtClean="0">
                          <a:latin typeface="Cambria Math" panose="02040503050406030204" pitchFamily="18" charset="0"/>
                        </a:rPr>
                        <m:t>𝐫𝐚𝐧𝐤</m:t>
                      </m:r>
                      <m:r>
                        <a:rPr lang="es-MX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MX" sz="2800" b="1" i="0" smtClean="0">
                          <a:latin typeface="Cambria Math" panose="02040503050406030204" pitchFamily="18" charset="0"/>
                        </a:rPr>
                        <m:t>𝐧𝐨𝐫𝐦𝐚𝐥𝐢𝐳𝐞𝐝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</a:rPr>
                        <m:t>𝑬𝑺𝑺</m:t>
                      </m:r>
                      <m:r>
                        <a:rPr lang="es-MX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s-MX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es-MX" sz="2800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420444E-0377-2226-5BC5-862B42B9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84" y="1204366"/>
                <a:ext cx="529632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Ok | Icono Gratis">
            <a:extLst>
              <a:ext uri="{FF2B5EF4-FFF2-40B4-BE49-F238E27FC236}">
                <a16:creationId xmlns:a16="http://schemas.microsoft.com/office/drawing/2014/main" id="{B076A8BF-5FA7-1353-F81F-2B4643FF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526" y="1600205"/>
            <a:ext cx="1030480" cy="103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E55BB-1415-4175-8514-A4FDABAB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Inspección numérica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2E817F-834B-43B6-A8DD-F27A1A291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Tamaño de muestra efectivo (ESS): largo de una cadena completamente no-</a:t>
            </a:r>
            <a:r>
              <a:rPr lang="es-MX" sz="2400" dirty="0" err="1"/>
              <a:t>autocorrelacionada</a:t>
            </a:r>
            <a:r>
              <a:rPr lang="es-MX" sz="2400" dirty="0"/>
              <a:t> que contiene la misma cantidad de información de la cadena de </a:t>
            </a:r>
            <a:r>
              <a:rPr lang="es-MX" sz="2400" dirty="0" err="1"/>
              <a:t>Markov</a:t>
            </a:r>
            <a:r>
              <a:rPr lang="es-MX" sz="2400" dirty="0"/>
              <a:t> bajo consideración.</a:t>
            </a:r>
          </a:p>
          <a:p>
            <a:r>
              <a:rPr lang="es-MX" sz="2400" dirty="0"/>
              <a:t>¿Cuál sería un tamaño de muestra efectivo mínimo para hacernos una idea razonable de la distribución posterior?</a:t>
            </a:r>
          </a:p>
          <a:p>
            <a:pPr lvl="1"/>
            <a:r>
              <a:rPr lang="es-MX" sz="2400" dirty="0"/>
              <a:t>Depende de la “resolución” (precisión) requerida. </a:t>
            </a:r>
          </a:p>
          <a:p>
            <a:r>
              <a:rPr lang="es-MX" sz="2400" dirty="0"/>
              <a:t>Monte Carlo standard error (MCSE)</a:t>
            </a:r>
          </a:p>
          <a:p>
            <a:pPr lvl="1"/>
            <a:r>
              <a:rPr lang="es-MX" sz="2400" dirty="0"/>
              <a:t>Igual que el error estándar clásico, pero en términos del tamaño de muestra efectivo (ESS)</a:t>
            </a:r>
          </a:p>
        </p:txBody>
      </p:sp>
    </p:spTree>
    <p:extLst>
      <p:ext uri="{BB962C8B-B14F-4D97-AF65-F5344CB8AC3E}">
        <p14:creationId xmlns:p14="http://schemas.microsoft.com/office/powerpoint/2010/main" val="23075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224DE-2CDE-B6FB-5BF5-7351F4A1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Transiciones divergentes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017AF25-4307-1365-13AA-CB688F1A5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14" y="1920324"/>
            <a:ext cx="9228571" cy="3885714"/>
          </a:xfrm>
        </p:spPr>
      </p:pic>
      <p:pic>
        <p:nvPicPr>
          <p:cNvPr id="6152" name="Picture 8" descr="Support – ALYSSA LOST IN SPACE">
            <a:extLst>
              <a:ext uri="{FF2B5EF4-FFF2-40B4-BE49-F238E27FC236}">
                <a16:creationId xmlns:a16="http://schemas.microsoft.com/office/drawing/2014/main" id="{2954795D-AFE9-D899-A48C-B7C6D542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266136" y="4999467"/>
            <a:ext cx="1487625" cy="16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31559F1-C265-7FC1-25D4-8E40D6AE9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1" y="5447691"/>
            <a:ext cx="5990459" cy="99929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F6B3E9F-04FD-6290-34FE-51DCBFC01478}"/>
              </a:ext>
            </a:extLst>
          </p:cNvPr>
          <p:cNvSpPr txBox="1"/>
          <p:nvPr/>
        </p:nvSpPr>
        <p:spPr>
          <a:xfrm>
            <a:off x="4967006" y="1367327"/>
            <a:ext cx="349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Regiones de alta curvatura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8A46972-55E3-40E0-18C4-D90453A9270D}"/>
              </a:ext>
            </a:extLst>
          </p:cNvPr>
          <p:cNvSpPr/>
          <p:nvPr/>
        </p:nvSpPr>
        <p:spPr>
          <a:xfrm>
            <a:off x="6585527" y="5806038"/>
            <a:ext cx="1579418" cy="640944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4CAFD8F-4D26-57A9-42C8-D2CC8DDE73CE}"/>
              </a:ext>
            </a:extLst>
          </p:cNvPr>
          <p:cNvCxnSpPr/>
          <p:nvPr/>
        </p:nvCxnSpPr>
        <p:spPr>
          <a:xfrm flipH="1">
            <a:off x="7998864" y="5356359"/>
            <a:ext cx="1222048" cy="517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42C362-B776-9872-753F-8133927763B6}"/>
              </a:ext>
            </a:extLst>
          </p:cNvPr>
          <p:cNvSpPr txBox="1"/>
          <p:nvPr/>
        </p:nvSpPr>
        <p:spPr>
          <a:xfrm>
            <a:off x="9286982" y="5095736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Pasos más pequeños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C272814-7BF5-63E2-B1C3-27C9E16C2F39}"/>
              </a:ext>
            </a:extLst>
          </p:cNvPr>
          <p:cNvSpPr txBox="1"/>
          <p:nvPr/>
        </p:nvSpPr>
        <p:spPr>
          <a:xfrm>
            <a:off x="2472409" y="3154087"/>
            <a:ext cx="275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Un tipo de rechazo de propuestas de transición</a:t>
            </a:r>
          </a:p>
        </p:txBody>
      </p:sp>
    </p:spTree>
    <p:extLst>
      <p:ext uri="{BB962C8B-B14F-4D97-AF65-F5344CB8AC3E}">
        <p14:creationId xmlns:p14="http://schemas.microsoft.com/office/powerpoint/2010/main" val="345562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84DDC-2ACC-DFD2-48E3-40FF5736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E45D9BD-4B3A-7013-410C-D2662CEE0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1724"/>
            <a:ext cx="9144000" cy="6511637"/>
          </a:xfrm>
        </p:spPr>
      </p:pic>
    </p:spTree>
    <p:extLst>
      <p:ext uri="{BB962C8B-B14F-4D97-AF65-F5344CB8AC3E}">
        <p14:creationId xmlns:p14="http://schemas.microsoft.com/office/powerpoint/2010/main" val="16966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2C937-97CE-D8FC-E2E7-B1625D8D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76" y="355082"/>
            <a:ext cx="8128000" cy="782098"/>
          </a:xfrm>
        </p:spPr>
        <p:txBody>
          <a:bodyPr/>
          <a:lstStyle/>
          <a:p>
            <a:r>
              <a:rPr lang="es-MX" dirty="0"/>
              <a:t>Transiciones divergentes</a:t>
            </a:r>
          </a:p>
        </p:txBody>
      </p:sp>
      <p:pic>
        <p:nvPicPr>
          <p:cNvPr id="5" name="Marcador de contenido 4" descr="Aplicación&#10;&#10;Descripción generada automáticamente">
            <a:extLst>
              <a:ext uri="{FF2B5EF4-FFF2-40B4-BE49-F238E27FC236}">
                <a16:creationId xmlns:a16="http://schemas.microsoft.com/office/drawing/2014/main" id="{1C83C35A-D568-5C12-0452-4596ED1F2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35" y="1589518"/>
            <a:ext cx="5176123" cy="4295830"/>
          </a:xfrm>
        </p:spPr>
      </p:pic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A03A9D9F-4DE1-9012-8BAB-2E7EB9343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1" y="2221907"/>
            <a:ext cx="5894975" cy="3405499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C774E86-C54D-3C5A-4C31-E2959B0F57C7}"/>
              </a:ext>
            </a:extLst>
          </p:cNvPr>
          <p:cNvCxnSpPr>
            <a:cxnSpLocks/>
          </p:cNvCxnSpPr>
          <p:nvPr/>
        </p:nvCxnSpPr>
        <p:spPr>
          <a:xfrm>
            <a:off x="649480" y="6067514"/>
            <a:ext cx="22731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AFFD77-788E-323B-56C2-0AE041C0BF2E}"/>
              </a:ext>
            </a:extLst>
          </p:cNvPr>
          <p:cNvSpPr txBox="1"/>
          <p:nvPr/>
        </p:nvSpPr>
        <p:spPr>
          <a:xfrm>
            <a:off x="3255948" y="588284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Pasos más pequeños</a:t>
            </a:r>
          </a:p>
        </p:txBody>
      </p:sp>
      <p:pic>
        <p:nvPicPr>
          <p:cNvPr id="14" name="Picture 2" descr="Person Gesturing No People Sticker - Person Gesturing No People Joypixels Stickers">
            <a:extLst>
              <a:ext uri="{FF2B5EF4-FFF2-40B4-BE49-F238E27FC236}">
                <a16:creationId xmlns:a16="http://schemas.microsoft.com/office/drawing/2014/main" id="{FFD1308B-51F4-D059-6751-92EFEE36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59" y="2197148"/>
            <a:ext cx="1671782" cy="17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08005-3215-3814-3040-9A61B138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Escala de tiempo&#10;&#10;Descripción generada automáticamente">
            <a:extLst>
              <a:ext uri="{FF2B5EF4-FFF2-40B4-BE49-F238E27FC236}">
                <a16:creationId xmlns:a16="http://schemas.microsoft.com/office/drawing/2014/main" id="{AF54A908-9194-BE27-1558-AFF29B35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3" y="322868"/>
            <a:ext cx="11038890" cy="6212263"/>
          </a:xfrm>
        </p:spPr>
      </p:pic>
    </p:spTree>
    <p:extLst>
      <p:ext uri="{BB962C8B-B14F-4D97-AF65-F5344CB8AC3E}">
        <p14:creationId xmlns:p14="http://schemas.microsoft.com/office/powerpoint/2010/main" val="36460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0F8B-AFFE-4CE1-9347-A96C30D0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Muestreo de la posterior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32F1-EFB2-4E7B-A101-5A992F7CD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Especificación</a:t>
            </a:r>
          </a:p>
          <a:p>
            <a:r>
              <a:rPr lang="es-MX" dirty="0" err="1">
                <a:solidFill>
                  <a:srgbClr val="FF0000"/>
                </a:solidFill>
              </a:rPr>
              <a:t>Burn</a:t>
            </a:r>
            <a:r>
              <a:rPr lang="es-MX" dirty="0">
                <a:solidFill>
                  <a:srgbClr val="FF0000"/>
                </a:solidFill>
              </a:rPr>
              <a:t>-in –</a:t>
            </a:r>
            <a:r>
              <a:rPr lang="es-MX" dirty="0" err="1">
                <a:solidFill>
                  <a:srgbClr val="FF0000"/>
                </a:solidFill>
              </a:rPr>
              <a:t>warm</a:t>
            </a:r>
            <a:r>
              <a:rPr lang="es-MX" dirty="0">
                <a:solidFill>
                  <a:srgbClr val="FF0000"/>
                </a:solidFill>
              </a:rPr>
              <a:t> up-</a:t>
            </a:r>
            <a:r>
              <a:rPr lang="es-MX" dirty="0"/>
              <a:t>: Periodo inicial de calentamiento -20% de las iteraciones totales-</a:t>
            </a:r>
          </a:p>
          <a:p>
            <a:r>
              <a:rPr lang="es-MX" dirty="0">
                <a:solidFill>
                  <a:srgbClr val="FF0000"/>
                </a:solidFill>
              </a:rPr>
              <a:t>Iteraciones totales</a:t>
            </a:r>
            <a:r>
              <a:rPr lang="es-MX" dirty="0"/>
              <a:t>: Total de iteraciones que elegimos (10,000 GIBSS MH; 1,500 HMC-NUTS)</a:t>
            </a:r>
          </a:p>
          <a:p>
            <a:r>
              <a:rPr lang="es-MX" dirty="0">
                <a:solidFill>
                  <a:srgbClr val="FF0000"/>
                </a:solidFill>
              </a:rPr>
              <a:t>Cadenas</a:t>
            </a:r>
            <a:r>
              <a:rPr lang="es-MX" dirty="0"/>
              <a:t>: Por lo menos 2. Pero una por núcleo de la computadora. </a:t>
            </a:r>
            <a:endParaRPr lang="en-GB" dirty="0"/>
          </a:p>
          <a:p>
            <a:pPr lvl="1"/>
            <a:r>
              <a:rPr lang="en-GB" dirty="0" err="1"/>
              <a:t>Opcional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Thinning</a:t>
            </a:r>
            <a:r>
              <a:rPr lang="en-GB" dirty="0"/>
              <a:t>: Si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primera</a:t>
            </a:r>
            <a:r>
              <a:rPr lang="en-GB" dirty="0"/>
              <a:t> Vuelta el ESS es </a:t>
            </a:r>
            <a:r>
              <a:rPr lang="en-GB" dirty="0" err="1"/>
              <a:t>pequeño</a:t>
            </a:r>
            <a:r>
              <a:rPr lang="en-GB" dirty="0"/>
              <a:t>, </a:t>
            </a:r>
            <a:r>
              <a:rPr lang="en-GB" dirty="0" err="1" smtClean="0"/>
              <a:t>revisa</a:t>
            </a:r>
            <a:r>
              <a:rPr lang="en-GB" dirty="0" smtClean="0"/>
              <a:t> </a:t>
            </a:r>
            <a:r>
              <a:rPr lang="en-GB" dirty="0"/>
              <a:t>autocorrelación serial y </a:t>
            </a:r>
            <a:r>
              <a:rPr lang="en-GB" dirty="0" err="1"/>
              <a:t>ajusta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Inspección</a:t>
            </a:r>
            <a:r>
              <a:rPr lang="en-GB" dirty="0"/>
              <a:t> visual</a:t>
            </a:r>
          </a:p>
          <a:p>
            <a:pPr lvl="1"/>
            <a:r>
              <a:rPr lang="en-GB" dirty="0"/>
              <a:t>¿</a:t>
            </a:r>
            <a:r>
              <a:rPr lang="en-GB" dirty="0" err="1"/>
              <a:t>Importa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inicio</a:t>
            </a:r>
            <a:r>
              <a:rPr lang="en-GB" dirty="0"/>
              <a:t> de la </a:t>
            </a:r>
            <a:r>
              <a:rPr lang="en-GB" dirty="0" err="1"/>
              <a:t>cadena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¿</a:t>
            </a:r>
            <a:r>
              <a:rPr lang="en-GB" dirty="0" err="1"/>
              <a:t>Exploración</a:t>
            </a:r>
            <a:r>
              <a:rPr lang="en-GB" dirty="0"/>
              <a:t> similar 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caminata</a:t>
            </a:r>
            <a:r>
              <a:rPr lang="en-GB" dirty="0"/>
              <a:t> </a:t>
            </a:r>
            <a:r>
              <a:rPr lang="en-GB" dirty="0" err="1"/>
              <a:t>aleatoria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torno</a:t>
            </a:r>
            <a:r>
              <a:rPr lang="en-GB" dirty="0"/>
              <a:t> al </a:t>
            </a:r>
            <a:r>
              <a:rPr lang="en-GB" dirty="0" err="1"/>
              <a:t>espacio</a:t>
            </a:r>
            <a:r>
              <a:rPr lang="en-GB" dirty="0"/>
              <a:t> </a:t>
            </a:r>
            <a:r>
              <a:rPr lang="en-GB" dirty="0" err="1"/>
              <a:t>típico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¿Hay autocorrelación </a:t>
            </a:r>
            <a:r>
              <a:rPr lang="en-GB" dirty="0" err="1"/>
              <a:t>seria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¿</a:t>
            </a:r>
            <a:r>
              <a:rPr lang="en-GB" dirty="0" smtClean="0"/>
              <a:t>Las </a:t>
            </a:r>
            <a:r>
              <a:rPr lang="en-GB" dirty="0"/>
              <a:t>posteriors son </a:t>
            </a:r>
            <a:r>
              <a:rPr lang="en-GB" dirty="0" err="1"/>
              <a:t>consistentes</a:t>
            </a:r>
            <a:r>
              <a:rPr lang="en-GB" dirty="0"/>
              <a:t> con </a:t>
            </a:r>
            <a:r>
              <a:rPr lang="en-GB" dirty="0" err="1" smtClean="0"/>
              <a:t>los</a:t>
            </a:r>
            <a:r>
              <a:rPr lang="en-GB" dirty="0" smtClean="0"/>
              <a:t> priors?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8F6A2-230C-480C-9892-F0B17162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Lista: Diagnósticos de convergencia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4646B-8CA5-4EB9-821C-C90F6688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Inspección visual de los trace y </a:t>
            </a:r>
            <a:r>
              <a:rPr lang="es-MX" sz="3200" dirty="0" err="1"/>
              <a:t>density</a:t>
            </a:r>
            <a:r>
              <a:rPr lang="es-MX" sz="3200" dirty="0"/>
              <a:t> </a:t>
            </a:r>
            <a:r>
              <a:rPr lang="es-MX" sz="3200" dirty="0" err="1"/>
              <a:t>plots</a:t>
            </a:r>
            <a:r>
              <a:rPr lang="es-MX" sz="3200" dirty="0"/>
              <a:t>.</a:t>
            </a:r>
          </a:p>
          <a:p>
            <a:r>
              <a:rPr lang="es-MX" sz="3200" dirty="0"/>
              <a:t>Inspección de la varianzas entre e intra cadenas (</a:t>
            </a:r>
            <a:r>
              <a:rPr lang="es-MX" sz="3200" dirty="0" err="1"/>
              <a:t>Rhat</a:t>
            </a:r>
            <a:r>
              <a:rPr lang="es-MX" sz="3200" dirty="0"/>
              <a:t>)</a:t>
            </a:r>
          </a:p>
          <a:p>
            <a:r>
              <a:rPr lang="es-MX" sz="3200" dirty="0"/>
              <a:t>Tamaño de muestra efectivo: </a:t>
            </a:r>
            <a:r>
              <a:rPr lang="en-US" sz="3200" dirty="0"/>
              <a:t>&gt;5,000 GIBBS-MH; &gt;400 HMC-NUTS</a:t>
            </a:r>
            <a:endParaRPr lang="es-MX" sz="3200" dirty="0"/>
          </a:p>
          <a:p>
            <a:r>
              <a:rPr lang="es-MX" sz="3200" dirty="0"/>
              <a:t>Error estándar de Monte Carlo</a:t>
            </a:r>
          </a:p>
          <a:p>
            <a:r>
              <a:rPr lang="es-MX" sz="3200" dirty="0"/>
              <a:t>Es importante advertir que la lógica de los diagnósticos revisados opera en una sola dirección (son condiciones necesarias, no suficientes)</a:t>
            </a:r>
          </a:p>
        </p:txBody>
      </p:sp>
    </p:spTree>
    <p:extLst>
      <p:ext uri="{BB962C8B-B14F-4D97-AF65-F5344CB8AC3E}">
        <p14:creationId xmlns:p14="http://schemas.microsoft.com/office/powerpoint/2010/main" val="40184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9B5E-94DD-7DE7-2FA8-C2FD017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Diagnósticos necesarios, no suficientes</a:t>
            </a:r>
          </a:p>
        </p:txBody>
      </p:sp>
      <p:pic>
        <p:nvPicPr>
          <p:cNvPr id="6" name="Marcador de contenido 5" descr="Imagen que contiene Mapa&#10;&#10;Descripción generada automáticamente">
            <a:extLst>
              <a:ext uri="{FF2B5EF4-FFF2-40B4-BE49-F238E27FC236}">
                <a16:creationId xmlns:a16="http://schemas.microsoft.com/office/drawing/2014/main" id="{43C52345-D07E-30FD-5A71-46588CD78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95" y="2006412"/>
            <a:ext cx="4876609" cy="4407122"/>
          </a:xfrm>
        </p:spPr>
      </p:pic>
      <p:pic>
        <p:nvPicPr>
          <p:cNvPr id="4" name="Picture 2" descr="Guarantee No Guarantee Svg Png Icon Free Download (#448353) -  OnlineWebFonts.COM">
            <a:extLst>
              <a:ext uri="{FF2B5EF4-FFF2-40B4-BE49-F238E27FC236}">
                <a16:creationId xmlns:a16="http://schemas.microsoft.com/office/drawing/2014/main" id="{C9A5D70D-EDF0-E227-5ED4-D844E34F4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253" y="2225865"/>
            <a:ext cx="3545325" cy="34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9B5E-94DD-7DE7-2FA8-C2FD017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Diagnósticos necesarios, no suficientes</a:t>
            </a:r>
          </a:p>
        </p:txBody>
      </p:sp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668BE01-709B-8574-EFD5-EE59A1477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/>
          <a:stretch/>
        </p:blipFill>
        <p:spPr>
          <a:xfrm>
            <a:off x="2586644" y="1579417"/>
            <a:ext cx="7829665" cy="49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9B5E-94DD-7DE7-2FA8-C2FD017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Diagnósticos necesarios, no suficientes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E5D8684-9F2B-96CB-594D-06847BDC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/>
          <a:stretch/>
        </p:blipFill>
        <p:spPr>
          <a:xfrm>
            <a:off x="2872508" y="1932853"/>
            <a:ext cx="7165109" cy="44565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A496EAE-7755-4AFD-050F-71B65E3427AE}"/>
              </a:ext>
            </a:extLst>
          </p:cNvPr>
          <p:cNvSpPr txBox="1"/>
          <p:nvPr/>
        </p:nvSpPr>
        <p:spPr>
          <a:xfrm>
            <a:off x="4359562" y="1330167"/>
            <a:ext cx="463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¿Cómo se verían las cadenas?</a:t>
            </a:r>
          </a:p>
        </p:txBody>
      </p:sp>
      <p:pic>
        <p:nvPicPr>
          <p:cNvPr id="11268" name="Picture 4" descr="Download HD Photo - Meme Wondering Transparent PNG Image - NicePNG.com">
            <a:extLst>
              <a:ext uri="{FF2B5EF4-FFF2-40B4-BE49-F238E27FC236}">
                <a16:creationId xmlns:a16="http://schemas.microsoft.com/office/drawing/2014/main" id="{0D670900-08C3-6658-3A7D-1863A113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" y="4525818"/>
            <a:ext cx="2324624" cy="2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E107-6AF0-423A-B42E-DB3EF702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101" y="224305"/>
            <a:ext cx="8659303" cy="782098"/>
          </a:xfrm>
        </p:spPr>
        <p:txBody>
          <a:bodyPr/>
          <a:lstStyle/>
          <a:p>
            <a:r>
              <a:rPr lang="es-MX" dirty="0"/>
              <a:t>Los diagnósticos “tradicionales” pueden fallar</a:t>
            </a:r>
            <a:endParaRPr lang="en-GB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20C3B6-0999-49C2-80B7-213FB19FD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45" y="1752330"/>
            <a:ext cx="7944959" cy="3867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91502-4C3A-42CC-A9BD-03185B739CC3}"/>
              </a:ext>
            </a:extLst>
          </p:cNvPr>
          <p:cNvSpPr txBox="1"/>
          <p:nvPr/>
        </p:nvSpPr>
        <p:spPr>
          <a:xfrm>
            <a:off x="409575" y="1647825"/>
            <a:ext cx="2638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Durante mucho tiempo el </a:t>
            </a:r>
            <a:r>
              <a:rPr lang="es-MX" dirty="0" err="1"/>
              <a:t>Rhat</a:t>
            </a:r>
            <a:r>
              <a:rPr lang="es-MX" dirty="0"/>
              <a:t> se uso sin muchos cuestionamientos: 1.05?</a:t>
            </a:r>
          </a:p>
          <a:p>
            <a:endParaRPr lang="en-GB" dirty="0"/>
          </a:p>
          <a:p>
            <a:r>
              <a:rPr lang="en-GB" dirty="0"/>
              <a:t>Lo </a:t>
            </a:r>
            <a:r>
              <a:rPr lang="en-GB" dirty="0" err="1"/>
              <a:t>mismo</a:t>
            </a:r>
            <a:r>
              <a:rPr lang="en-GB" dirty="0"/>
              <a:t> </a:t>
            </a:r>
            <a:r>
              <a:rPr lang="en-GB" dirty="0" err="1"/>
              <a:t>puede</a:t>
            </a:r>
            <a:r>
              <a:rPr lang="en-GB" dirty="0"/>
              <a:t> </a:t>
            </a:r>
            <a:r>
              <a:rPr lang="en-GB" dirty="0" err="1"/>
              <a:t>decirse</a:t>
            </a:r>
            <a:r>
              <a:rPr lang="en-GB" dirty="0"/>
              <a:t> </a:t>
            </a:r>
            <a:r>
              <a:rPr lang="en-GB" dirty="0" smtClean="0"/>
              <a:t>del </a:t>
            </a:r>
            <a:r>
              <a:rPr lang="en-GB" dirty="0"/>
              <a:t>ESS: Global ESS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8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7952-411B-4CBE-AF3A-198379B6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qué es un tema importante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15AA-AB2C-47DA-B3DA-E68D3322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233"/>
            <a:ext cx="10972800" cy="704681"/>
          </a:xfrm>
        </p:spPr>
        <p:txBody>
          <a:bodyPr>
            <a:noAutofit/>
          </a:bodyPr>
          <a:lstStyle/>
          <a:p>
            <a:r>
              <a:rPr lang="en-GB" sz="2000" dirty="0"/>
              <a:t>Nos </a:t>
            </a:r>
            <a:r>
              <a:rPr lang="en-GB" sz="2000" dirty="0" err="1"/>
              <a:t>interesan</a:t>
            </a:r>
            <a:r>
              <a:rPr lang="en-GB" sz="2000" dirty="0"/>
              <a:t> </a:t>
            </a:r>
            <a:r>
              <a:rPr lang="en-GB" sz="2000" dirty="0" err="1"/>
              <a:t>buenas</a:t>
            </a:r>
            <a:r>
              <a:rPr lang="en-GB" sz="2000" dirty="0"/>
              <a:t> y </a:t>
            </a:r>
            <a:r>
              <a:rPr lang="en-GB" sz="2000" dirty="0" err="1"/>
              <a:t>grandes</a:t>
            </a:r>
            <a:r>
              <a:rPr lang="en-GB" sz="2000" dirty="0"/>
              <a:t> </a:t>
            </a:r>
            <a:r>
              <a:rPr lang="en-GB" sz="2000" dirty="0" err="1"/>
              <a:t>muestras</a:t>
            </a:r>
            <a:r>
              <a:rPr lang="en-GB" sz="2000" dirty="0"/>
              <a:t> de </a:t>
            </a:r>
            <a:r>
              <a:rPr lang="en-GB" sz="2000" dirty="0" err="1"/>
              <a:t>todos</a:t>
            </a:r>
            <a:r>
              <a:rPr lang="en-GB" sz="2000" dirty="0"/>
              <a:t> los puntos de la </a:t>
            </a:r>
            <a:r>
              <a:rPr lang="en-GB" sz="2000" dirty="0" err="1"/>
              <a:t>distribución</a:t>
            </a:r>
            <a:r>
              <a:rPr lang="en-GB" sz="2000" dirty="0"/>
              <a:t> posterior</a:t>
            </a:r>
            <a:endParaRPr lang="es-MX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 descr="Chart, shape&#10;&#10;Description automatically generated">
            <a:extLst>
              <a:ext uri="{FF2B5EF4-FFF2-40B4-BE49-F238E27FC236}">
                <a16:creationId xmlns:a16="http://schemas.microsoft.com/office/drawing/2014/main" id="{6C0A7E95-A249-416C-B674-2F2B53CE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06" y="2004182"/>
            <a:ext cx="4514850" cy="451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ADEF0-ED05-4397-AFD8-84FD1539C38B}"/>
              </a:ext>
            </a:extLst>
          </p:cNvPr>
          <p:cNvSpPr txBox="1"/>
          <p:nvPr/>
        </p:nvSpPr>
        <p:spPr>
          <a:xfrm>
            <a:off x="6675628" y="2590382"/>
            <a:ext cx="49328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¿Qué </a:t>
            </a:r>
            <a:r>
              <a:rPr lang="es-MX" sz="2800" dirty="0"/>
              <a:t>si mis cadenas hacen un buen trabajo en el centro pero no en la esquinas? </a:t>
            </a:r>
          </a:p>
          <a:p>
            <a:endParaRPr lang="es-MX" sz="2800" dirty="0"/>
          </a:p>
          <a:p>
            <a:r>
              <a:rPr lang="es-MX" sz="2800" dirty="0"/>
              <a:t>Esto significaría que mis intervalos creíbles pueden ser poco confiables.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7F165A-F786-476A-ACE7-1D5E77CF7D53}"/>
              </a:ext>
            </a:extLst>
          </p:cNvPr>
          <p:cNvSpPr/>
          <p:nvPr/>
        </p:nvSpPr>
        <p:spPr>
          <a:xfrm>
            <a:off x="3909270" y="2004182"/>
            <a:ext cx="411060" cy="135980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25FCC-1DD3-489C-A2C7-6AC906A35E55}"/>
              </a:ext>
            </a:extLst>
          </p:cNvPr>
          <p:cNvSpPr/>
          <p:nvPr/>
        </p:nvSpPr>
        <p:spPr>
          <a:xfrm>
            <a:off x="4002947" y="3649481"/>
            <a:ext cx="411060" cy="135980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3FFC6F-77D3-4B9A-8074-30F68233320F}"/>
              </a:ext>
            </a:extLst>
          </p:cNvPr>
          <p:cNvSpPr/>
          <p:nvPr/>
        </p:nvSpPr>
        <p:spPr>
          <a:xfrm>
            <a:off x="3591887" y="5159229"/>
            <a:ext cx="411060" cy="135980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483D-41EE-49CF-AA37-D98DE67B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74639"/>
            <a:ext cx="8906256" cy="782098"/>
          </a:xfrm>
        </p:spPr>
        <p:txBody>
          <a:bodyPr/>
          <a:lstStyle/>
          <a:p>
            <a:r>
              <a:rPr lang="es-MX" sz="3200" dirty="0" err="1"/>
              <a:t>Parelización</a:t>
            </a:r>
            <a:r>
              <a:rPr lang="es-MX" sz="3200" dirty="0"/>
              <a:t>: Problemas del </a:t>
            </a:r>
            <a:r>
              <a:rPr lang="es-MX" sz="3200" dirty="0" err="1"/>
              <a:t>Rhat</a:t>
            </a:r>
            <a:r>
              <a:rPr lang="es-MX" sz="3200" dirty="0"/>
              <a:t> tradicional</a:t>
            </a:r>
            <a:endParaRPr lang="en-GB" sz="3200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7456A453-A8BD-4361-A83D-F6188F43D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93" y="1466850"/>
            <a:ext cx="5917463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F2C7C-69D2-4169-8335-51593B0B22BD}"/>
              </a:ext>
            </a:extLst>
          </p:cNvPr>
          <p:cNvSpPr txBox="1"/>
          <p:nvPr/>
        </p:nvSpPr>
        <p:spPr>
          <a:xfrm>
            <a:off x="523874" y="1724025"/>
            <a:ext cx="36118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las nuevas computadoras siempre se corren múltiples cadenas</a:t>
            </a:r>
          </a:p>
          <a:p>
            <a:endParaRPr lang="es-MX" dirty="0"/>
          </a:p>
          <a:p>
            <a:r>
              <a:rPr lang="es-MX" dirty="0"/>
              <a:t>Alguna puede salir mal, especialmente cuando falla en explorar las colas de la distribución posterior.</a:t>
            </a:r>
          </a:p>
          <a:p>
            <a:endParaRPr lang="es-MX" dirty="0"/>
          </a:p>
          <a:p>
            <a:r>
              <a:rPr lang="es-MX" dirty="0"/>
              <a:t>Antes se usaba R&lt;1.1 o R</a:t>
            </a:r>
            <a:r>
              <a:rPr lang="en-US" dirty="0"/>
              <a:t>&lt;1.05</a:t>
            </a:r>
            <a:endParaRPr lang="es-MX" dirty="0"/>
          </a:p>
          <a:p>
            <a:endParaRPr lang="es-MX" dirty="0"/>
          </a:p>
          <a:p>
            <a:r>
              <a:rPr lang="es-MX" dirty="0"/>
              <a:t>Pero con simulaciones se requiere un criterio más estricto R&lt;1.01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93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BAD92E4-75BA-478C-BC1F-028BAE7F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37" y="1800225"/>
            <a:ext cx="6691325" cy="4525963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F7FE9F-AE42-4DC2-B73E-8AB7B530C5B7}"/>
              </a:ext>
            </a:extLst>
          </p:cNvPr>
          <p:cNvSpPr txBox="1"/>
          <p:nvPr/>
        </p:nvSpPr>
        <p:spPr>
          <a:xfrm>
            <a:off x="242960" y="1197648"/>
            <a:ext cx="1194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0" i="0">
                <a:solidFill>
                  <a:srgbClr val="000000"/>
                </a:solidFill>
                <a:effectLst/>
                <a:latin typeface="-apple-system"/>
              </a:rPr>
              <a:t>En condiciones ideales, las cadenas de Markov exploran la distribución </a:t>
            </a:r>
            <a:r>
              <a:rPr lang="es-MX" sz="2400">
                <a:solidFill>
                  <a:srgbClr val="000000"/>
                </a:solidFill>
                <a:latin typeface="-apple-system"/>
              </a:rPr>
              <a:t>posteriori </a:t>
            </a:r>
            <a:r>
              <a:rPr lang="es-MX" sz="2400" b="0" i="0">
                <a:solidFill>
                  <a:srgbClr val="000000"/>
                </a:solidFill>
                <a:effectLst/>
                <a:latin typeface="-apple-system"/>
              </a:rPr>
              <a:t>en tres fases.</a:t>
            </a:r>
            <a:endParaRPr lang="es-MX" sz="24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6FAC63-1FFC-405C-8245-9E27A93EB27D}"/>
              </a:ext>
            </a:extLst>
          </p:cNvPr>
          <p:cNvSpPr txBox="1"/>
          <p:nvPr/>
        </p:nvSpPr>
        <p:spPr>
          <a:xfrm>
            <a:off x="2657475" y="6335338"/>
            <a:ext cx="32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https://janosh.dev/blog/hmc-intro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E0D9266-F95D-4A00-A262-4F0D1A9A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0" y="274639"/>
            <a:ext cx="8128000" cy="782098"/>
          </a:xfrm>
        </p:spPr>
        <p:txBody>
          <a:bodyPr/>
          <a:lstStyle/>
          <a:p>
            <a:r>
              <a:rPr lang="es-MX" dirty="0"/>
              <a:t>Condiciones ideales</a:t>
            </a:r>
          </a:p>
        </p:txBody>
      </p:sp>
    </p:spTree>
    <p:extLst>
      <p:ext uri="{BB962C8B-B14F-4D97-AF65-F5344CB8AC3E}">
        <p14:creationId xmlns:p14="http://schemas.microsoft.com/office/powerpoint/2010/main" val="3778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ECA1-23D1-4B25-AD5E-1EC8B5B6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</a:t>
            </a:r>
            <a:r>
              <a:rPr lang="es-MX" dirty="0" err="1"/>
              <a:t>Rhat</a:t>
            </a:r>
            <a:r>
              <a:rPr lang="es-MX" dirty="0"/>
              <a:t> debe leerse en compañía del 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919C3-B0BB-49ED-A8C3-827492E7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4" y="1166018"/>
            <a:ext cx="4733925" cy="4525963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El </a:t>
            </a:r>
            <a:r>
              <a:rPr lang="es-MX" dirty="0" err="1"/>
              <a:t>Rhat</a:t>
            </a:r>
            <a:r>
              <a:rPr lang="es-MX" dirty="0"/>
              <a:t> (tradicional) les permite saber si la mezcla de las cadenas es confiable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</a:endParaRPr>
          </a:p>
          <a:p>
            <a:r>
              <a:rPr lang="en-GB" dirty="0"/>
              <a:t>El ESS les indica </a:t>
            </a:r>
            <a:r>
              <a:rPr lang="en-GB" dirty="0" err="1"/>
              <a:t>si</a:t>
            </a:r>
            <a:r>
              <a:rPr lang="en-GB" dirty="0"/>
              <a:t> el </a:t>
            </a:r>
            <a:r>
              <a:rPr lang="en-GB" dirty="0" err="1"/>
              <a:t>número</a:t>
            </a:r>
            <a:r>
              <a:rPr lang="en-GB" dirty="0"/>
              <a:t> de </a:t>
            </a:r>
            <a:r>
              <a:rPr lang="en-GB" dirty="0" err="1"/>
              <a:t>muestras</a:t>
            </a:r>
            <a:r>
              <a:rPr lang="en-GB" dirty="0"/>
              <a:t> </a:t>
            </a:r>
            <a:r>
              <a:rPr lang="en-GB" dirty="0" err="1"/>
              <a:t>efectivas</a:t>
            </a:r>
            <a:r>
              <a:rPr lang="en-GB" dirty="0"/>
              <a:t> es </a:t>
            </a:r>
            <a:r>
              <a:rPr lang="en-GB" dirty="0" err="1"/>
              <a:t>suficiente</a:t>
            </a:r>
            <a:r>
              <a:rPr lang="en-GB" dirty="0"/>
              <a:t> </a:t>
            </a:r>
            <a:r>
              <a:rPr lang="en-GB" dirty="0" err="1"/>
              <a:t>mente</a:t>
            </a:r>
            <a:r>
              <a:rPr lang="en-GB" dirty="0"/>
              <a:t> </a:t>
            </a:r>
            <a:r>
              <a:rPr lang="en-GB" dirty="0" err="1"/>
              <a:t>grande</a:t>
            </a:r>
            <a:r>
              <a:rPr lang="en-GB" dirty="0"/>
              <a:t> para </a:t>
            </a:r>
            <a:r>
              <a:rPr lang="en-GB" dirty="0" err="1"/>
              <a:t>tener</a:t>
            </a:r>
            <a:r>
              <a:rPr lang="en-GB" dirty="0"/>
              <a:t> una </a:t>
            </a:r>
            <a:r>
              <a:rPr lang="en-GB" dirty="0" err="1"/>
              <a:t>estimación</a:t>
            </a:r>
            <a:r>
              <a:rPr lang="en-GB" dirty="0"/>
              <a:t> </a:t>
            </a:r>
            <a:r>
              <a:rPr lang="en-GB" dirty="0" err="1"/>
              <a:t>estable</a:t>
            </a:r>
            <a:r>
              <a:rPr lang="en-GB" dirty="0"/>
              <a:t> de </a:t>
            </a:r>
            <a:r>
              <a:rPr lang="en-GB" dirty="0" err="1"/>
              <a:t>incertidumbre</a:t>
            </a:r>
            <a:endParaRPr lang="en-GB" dirty="0"/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/>
              <a:t>El </a:t>
            </a:r>
            <a:r>
              <a:rPr lang="en-GB" dirty="0" err="1"/>
              <a:t>problema</a:t>
            </a:r>
            <a:r>
              <a:rPr lang="en-GB" dirty="0"/>
              <a:t> es que </a:t>
            </a:r>
            <a:r>
              <a:rPr lang="en-GB" dirty="0" err="1"/>
              <a:t>queremos</a:t>
            </a:r>
            <a:r>
              <a:rPr lang="en-GB" dirty="0"/>
              <a:t> </a:t>
            </a:r>
            <a:r>
              <a:rPr lang="en-GB" dirty="0" err="1"/>
              <a:t>buenas</a:t>
            </a:r>
            <a:r>
              <a:rPr lang="en-GB" dirty="0"/>
              <a:t> </a:t>
            </a:r>
            <a:r>
              <a:rPr lang="en-GB" dirty="0" err="1"/>
              <a:t>muestras</a:t>
            </a:r>
            <a:r>
              <a:rPr lang="en-GB" dirty="0"/>
              <a:t> de </a:t>
            </a:r>
            <a:r>
              <a:rPr lang="en-GB" dirty="0" err="1"/>
              <a:t>todos</a:t>
            </a:r>
            <a:r>
              <a:rPr lang="en-GB" dirty="0"/>
              <a:t> los puntos de la </a:t>
            </a:r>
            <a:r>
              <a:rPr lang="en-GB" dirty="0" err="1"/>
              <a:t>dsitribución</a:t>
            </a:r>
            <a:r>
              <a:rPr lang="en-GB" dirty="0"/>
              <a:t>. Se </a:t>
            </a:r>
            <a:r>
              <a:rPr lang="en-GB" dirty="0" err="1"/>
              <a:t>proponen</a:t>
            </a:r>
            <a:r>
              <a:rPr lang="en-GB" dirty="0"/>
              <a:t> dos </a:t>
            </a:r>
            <a:r>
              <a:rPr lang="en-GB" dirty="0" err="1"/>
              <a:t>adicionales</a:t>
            </a:r>
            <a:endParaRPr lang="en-GB" dirty="0"/>
          </a:p>
          <a:p>
            <a:endParaRPr lang="en-GB" dirty="0">
              <a:latin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</a:rPr>
              <a:t>Tail-ESS: </a:t>
            </a:r>
            <a:r>
              <a:rPr lang="en-GB" dirty="0"/>
              <a:t>It is defined as the minimum of the effective sample sizes for 5% and 95% quantiles. </a:t>
            </a:r>
          </a:p>
          <a:p>
            <a:pPr marL="457188" lvl="1" indent="0">
              <a:buNone/>
            </a:pPr>
            <a:endParaRPr lang="en-GB" dirty="0"/>
          </a:p>
          <a:p>
            <a:pPr lvl="1"/>
            <a:r>
              <a:rPr lang="en-GB" dirty="0"/>
              <a:t>Bulk-ESS: is useful as a generic diagnostic for the sampling efficiency in the bulk of the posterior.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E3ADEA8-C1C6-4D87-8056-BF375A65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9" y="1530691"/>
            <a:ext cx="5934075" cy="37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E29F-0248-4BEF-A34B-4275650E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Salidas</a:t>
            </a:r>
            <a:endParaRPr lang="en-GB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F74460A3-858C-4A75-9A93-0CAB029B2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82" y="1653988"/>
            <a:ext cx="2879153" cy="4525963"/>
          </a:xfrm>
        </p:spPr>
      </p:pic>
      <p:pic>
        <p:nvPicPr>
          <p:cNvPr id="6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B29646-293B-43A8-B232-CD8C01B0D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9" y="1910888"/>
            <a:ext cx="5496692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861B-CA19-4668-B5F3-D8ABD75A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Salidas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52C617-AD53-4B95-9FE3-B18A10DAA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9" y="1910888"/>
            <a:ext cx="5496692" cy="327705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BED03-AA21-490E-841C-37A51EB108F1}"/>
              </a:ext>
            </a:extLst>
          </p:cNvPr>
          <p:cNvCxnSpPr>
            <a:cxnSpLocks/>
          </p:cNvCxnSpPr>
          <p:nvPr/>
        </p:nvCxnSpPr>
        <p:spPr>
          <a:xfrm flipV="1">
            <a:off x="766618" y="4365812"/>
            <a:ext cx="133671" cy="1147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2198DC-30BB-4D95-9928-C84FCF1C0496}"/>
              </a:ext>
            </a:extLst>
          </p:cNvPr>
          <p:cNvSpPr txBox="1"/>
          <p:nvPr/>
        </p:nvSpPr>
        <p:spPr>
          <a:xfrm>
            <a:off x="268941" y="5620871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Parámetros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4039FD-D5CC-4472-8276-F4FBBBE23298}"/>
              </a:ext>
            </a:extLst>
          </p:cNvPr>
          <p:cNvCxnSpPr>
            <a:cxnSpLocks/>
          </p:cNvCxnSpPr>
          <p:nvPr/>
        </p:nvCxnSpPr>
        <p:spPr>
          <a:xfrm flipH="1" flipV="1">
            <a:off x="2178424" y="4365812"/>
            <a:ext cx="170329" cy="1039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AD1AB0-FEBC-4A41-B12E-60D41895053F}"/>
              </a:ext>
            </a:extLst>
          </p:cNvPr>
          <p:cNvSpPr txBox="1"/>
          <p:nvPr/>
        </p:nvSpPr>
        <p:spPr>
          <a:xfrm>
            <a:off x="1757082" y="5513294"/>
            <a:ext cx="1148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Moda de la posterior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926E57-3AF1-4BE1-B9C3-7ED64319EC05}"/>
              </a:ext>
            </a:extLst>
          </p:cNvPr>
          <p:cNvCxnSpPr>
            <a:cxnSpLocks/>
          </p:cNvCxnSpPr>
          <p:nvPr/>
        </p:nvCxnSpPr>
        <p:spPr>
          <a:xfrm flipH="1" flipV="1">
            <a:off x="3021106" y="4364502"/>
            <a:ext cx="313765" cy="1041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EAF538-87FF-4496-95CD-0ECDD78B76EE}"/>
              </a:ext>
            </a:extLst>
          </p:cNvPr>
          <p:cNvSpPr txBox="1"/>
          <p:nvPr/>
        </p:nvSpPr>
        <p:spPr>
          <a:xfrm>
            <a:off x="3137647" y="5620871"/>
            <a:ext cx="125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Equivalente a la SD en Bayes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EEDBF6-4791-408F-AC19-02FEE2A746C7}"/>
              </a:ext>
            </a:extLst>
          </p:cNvPr>
          <p:cNvCxnSpPr>
            <a:cxnSpLocks/>
          </p:cNvCxnSpPr>
          <p:nvPr/>
        </p:nvCxnSpPr>
        <p:spPr>
          <a:xfrm flipH="1" flipV="1">
            <a:off x="3845859" y="4309404"/>
            <a:ext cx="1039906" cy="120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209E4B-C5CA-4B35-BA6F-496E8D366A1F}"/>
              </a:ext>
            </a:extLst>
          </p:cNvPr>
          <p:cNvSpPr txBox="1"/>
          <p:nvPr/>
        </p:nvSpPr>
        <p:spPr>
          <a:xfrm>
            <a:off x="4634753" y="5719482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Valor 2.5% de la distribución posterior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1605F5-84D2-4BB4-9006-CC4331A49067}"/>
              </a:ext>
            </a:extLst>
          </p:cNvPr>
          <p:cNvCxnSpPr>
            <a:cxnSpLocks/>
          </p:cNvCxnSpPr>
          <p:nvPr/>
        </p:nvCxnSpPr>
        <p:spPr>
          <a:xfrm flipH="1" flipV="1">
            <a:off x="4442012" y="4309404"/>
            <a:ext cx="1690510" cy="120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CB1BD4-44B1-4F35-A624-47BD712BA844}"/>
              </a:ext>
            </a:extLst>
          </p:cNvPr>
          <p:cNvSpPr txBox="1"/>
          <p:nvPr/>
        </p:nvSpPr>
        <p:spPr>
          <a:xfrm>
            <a:off x="6096000" y="5719482"/>
            <a:ext cx="11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Valor al 97.5% de la posterior</a:t>
            </a: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01A1EE-3D3B-4233-9426-46EB5C1D593C}"/>
              </a:ext>
            </a:extLst>
          </p:cNvPr>
          <p:cNvCxnSpPr>
            <a:cxnSpLocks/>
          </p:cNvCxnSpPr>
          <p:nvPr/>
        </p:nvCxnSpPr>
        <p:spPr>
          <a:xfrm flipH="1">
            <a:off x="4634753" y="2548596"/>
            <a:ext cx="1954306" cy="90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6DE434-DB6E-4707-BC1A-1ACBE8DECCDC}"/>
              </a:ext>
            </a:extLst>
          </p:cNvPr>
          <p:cNvSpPr txBox="1"/>
          <p:nvPr/>
        </p:nvSpPr>
        <p:spPr>
          <a:xfrm>
            <a:off x="6589059" y="2115670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Convergencia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03B3A-7A4B-44A4-BCBF-1C8A1F6AB099}"/>
              </a:ext>
            </a:extLst>
          </p:cNvPr>
          <p:cNvCxnSpPr>
            <a:cxnSpLocks/>
          </p:cNvCxnSpPr>
          <p:nvPr/>
        </p:nvCxnSpPr>
        <p:spPr>
          <a:xfrm flipH="1">
            <a:off x="5803984" y="3218388"/>
            <a:ext cx="1714416" cy="210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DA9CC9-9A8E-4410-9277-1866B86A8444}"/>
              </a:ext>
            </a:extLst>
          </p:cNvPr>
          <p:cNvSpPr txBox="1"/>
          <p:nvPr/>
        </p:nvSpPr>
        <p:spPr>
          <a:xfrm>
            <a:off x="7646894" y="3001924"/>
            <a:ext cx="110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Muestras efectivas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8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/>
      <p:bldP spid="20" grpId="0"/>
      <p:bldP spid="23" grpId="0"/>
      <p:bldP spid="28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88C1-0D12-4A9E-BD82-E52FA826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Problemas/Retos</a:t>
            </a:r>
            <a:endParaRPr lang="en-GB" dirty="0"/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8B43CD2A-EAD3-4CA1-A773-BFEED3F0C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4" y="1495155"/>
            <a:ext cx="5087060" cy="3867690"/>
          </a:xfr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B0DC8A-88FD-4AA8-AC0D-0E971384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56" y="1771418"/>
            <a:ext cx="4972744" cy="3315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1BAFA-0BA0-484E-A024-9A353FAE1DC0}"/>
              </a:ext>
            </a:extLst>
          </p:cNvPr>
          <p:cNvSpPr txBox="1"/>
          <p:nvPr/>
        </p:nvSpPr>
        <p:spPr>
          <a:xfrm>
            <a:off x="1075765" y="5674659"/>
            <a:ext cx="1020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Pobre especificación del modelo –en este caso la ordenada al origen está correlacionada con las ordenadas al origen locales-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41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6101-2DEF-4A3E-9885-0CDA91E3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Problemas/retos</a:t>
            </a:r>
            <a:endParaRPr lang="en-GB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6C08535-2275-427F-9352-678AC53B3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6" y="1501588"/>
            <a:ext cx="5620954" cy="4525963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7B114E-CC62-4B76-BFEE-76D66ECCE9EB}"/>
              </a:ext>
            </a:extLst>
          </p:cNvPr>
          <p:cNvCxnSpPr/>
          <p:nvPr/>
        </p:nvCxnSpPr>
        <p:spPr>
          <a:xfrm flipH="1">
            <a:off x="6230471" y="5683624"/>
            <a:ext cx="4661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FFCE17-2D36-49E2-9DA7-D7AEAA3D978E}"/>
              </a:ext>
            </a:extLst>
          </p:cNvPr>
          <p:cNvSpPr txBox="1"/>
          <p:nvPr/>
        </p:nvSpPr>
        <p:spPr>
          <a:xfrm>
            <a:off x="6911788" y="5136776"/>
            <a:ext cx="340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Muy pocas muestras para algunos parámetros. No es casual que sean los efectos a nivel país. ¿</a:t>
            </a:r>
            <a:r>
              <a:rPr lang="es-MX" dirty="0" err="1"/>
              <a:t>Priors</a:t>
            </a:r>
            <a:r>
              <a:rPr lang="es-MX" dirty="0"/>
              <a:t> o cadenas cortas?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5037A-B5E0-4D28-8941-A966611F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42" y="1120587"/>
            <a:ext cx="4073564" cy="41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FA3B-94F4-4976-939A-E8932CFA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232" y="90081"/>
            <a:ext cx="8128000" cy="782098"/>
          </a:xfrm>
        </p:spPr>
        <p:txBody>
          <a:bodyPr/>
          <a:lstStyle/>
          <a:p>
            <a:r>
              <a:rPr lang="es-MX" dirty="0"/>
              <a:t>La convergencia es una condición necesaria pero insuficiente</a:t>
            </a:r>
            <a:endParaRPr lang="en-GB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E1D0B821-197E-4B5C-A84B-C3D8C01D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8" y="1309161"/>
            <a:ext cx="5445097" cy="389324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19818D9-31AB-4FAE-9CAE-F0BD045ED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32" y="2038349"/>
            <a:ext cx="451485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40190-7EE6-4A2F-BDA4-C4547FF0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18" y="5202405"/>
            <a:ext cx="1481145" cy="1565514"/>
          </a:xfrm>
          <a:prstGeom prst="rect">
            <a:avLst/>
          </a:prstGeom>
        </p:spPr>
      </p:pic>
      <p:pic>
        <p:nvPicPr>
          <p:cNvPr id="11" name="Picture 10" descr="A close-up of a hand&#10;&#10;Description automatically generated">
            <a:extLst>
              <a:ext uri="{FF2B5EF4-FFF2-40B4-BE49-F238E27FC236}">
                <a16:creationId xmlns:a16="http://schemas.microsoft.com/office/drawing/2014/main" id="{CB387DB8-C827-4960-A78E-4AED8F725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39" y="4956158"/>
            <a:ext cx="2429845" cy="19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448D-ECAD-4275-83BF-4601D181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Criterios predictivos posteriores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A0FC-37BC-414B-8477-0C58010A8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1262"/>
            <a:ext cx="10972800" cy="4824907"/>
          </a:xfrm>
        </p:spPr>
        <p:txBody>
          <a:bodyPr>
            <a:normAutofit/>
          </a:bodyPr>
          <a:lstStyle/>
          <a:p>
            <a:r>
              <a:rPr lang="es-MX" sz="2400" dirty="0"/>
              <a:t>Lo importante de un modelo es qué también reproduce los datos observados </a:t>
            </a:r>
          </a:p>
          <a:p>
            <a:r>
              <a:rPr lang="es-MX" sz="2400" dirty="0"/>
              <a:t>Además es importante que los datos observados se reproduzcan con otros datos</a:t>
            </a:r>
          </a:p>
          <a:p>
            <a:pPr lvl="1"/>
            <a:r>
              <a:rPr lang="es-MX" sz="2400" dirty="0"/>
              <a:t>Validación cruzada</a:t>
            </a:r>
          </a:p>
          <a:p>
            <a:r>
              <a:rPr lang="es-MX" sz="2400" dirty="0"/>
              <a:t>El problema es que tenemos diferentes modelos candidatos!</a:t>
            </a:r>
          </a:p>
          <a:p>
            <a:endParaRPr lang="es-MX" sz="2400" dirty="0"/>
          </a:p>
          <a:p>
            <a:endParaRPr lang="es-MX" sz="2400" dirty="0"/>
          </a:p>
          <a:p>
            <a:pPr marL="457188" lvl="1" indent="0">
              <a:buNone/>
            </a:pPr>
            <a:endParaRPr lang="en-GB" sz="2400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6DAB18C3-9CCF-4BA4-B628-DDDF23D51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3380624"/>
            <a:ext cx="70866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E871-34D2-47E9-9A9D-E6A45D96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525" y="141289"/>
            <a:ext cx="8413750" cy="782098"/>
          </a:xfrm>
        </p:spPr>
        <p:txBody>
          <a:bodyPr/>
          <a:lstStyle/>
          <a:p>
            <a:r>
              <a:rPr lang="es-MX" dirty="0"/>
              <a:t>¿Es mi modelo útil para lo que quiero entender?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EA2F459-3886-4653-B2A3-33C85681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35446"/>
            <a:ext cx="8550575" cy="4828817"/>
          </a:xfrm>
        </p:spPr>
      </p:pic>
    </p:spTree>
    <p:extLst>
      <p:ext uri="{BB962C8B-B14F-4D97-AF65-F5344CB8AC3E}">
        <p14:creationId xmlns:p14="http://schemas.microsoft.com/office/powerpoint/2010/main" val="27454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983B-FE22-43EA-876E-7483EE03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Resumiendo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0429-9CD7-4214-B5AC-82C6ACAC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Calibración/Modelación: </a:t>
            </a:r>
          </a:p>
          <a:p>
            <a:r>
              <a:rPr lang="es-MX" dirty="0"/>
              <a:t>Especificación de hipótesis: Efecto de X sobre Y</a:t>
            </a:r>
          </a:p>
          <a:p>
            <a:r>
              <a:rPr lang="es-MX" dirty="0"/>
              <a:t>Especificación del modelo generativo y determinístico –verosimilitud: binario, gaussiano, </a:t>
            </a:r>
            <a:r>
              <a:rPr lang="es-MX" dirty="0" err="1"/>
              <a:t>neg</a:t>
            </a:r>
            <a:r>
              <a:rPr lang="es-MX" dirty="0"/>
              <a:t>-binomial, gamma, multinivel, AR-</a:t>
            </a:r>
          </a:p>
          <a:p>
            <a:r>
              <a:rPr lang="es-MX" dirty="0"/>
              <a:t>Identificación de parámetros: Todos los parámetros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s-MX" dirty="0"/>
          </a:p>
          <a:p>
            <a:r>
              <a:rPr lang="es-MX" dirty="0"/>
              <a:t>Especificación de </a:t>
            </a:r>
            <a:r>
              <a:rPr lang="es-MX" dirty="0" err="1" smtClean="0"/>
              <a:t>prioris</a:t>
            </a:r>
            <a:r>
              <a:rPr lang="es-MX" dirty="0" smtClean="0"/>
              <a:t> </a:t>
            </a:r>
            <a:r>
              <a:rPr lang="es-MX" dirty="0"/>
              <a:t>–En el contexto de la verosimilitud-</a:t>
            </a:r>
          </a:p>
          <a:p>
            <a:r>
              <a:rPr lang="es-MX" dirty="0"/>
              <a:t>Exploración de la posterior con mi algoritmo favorito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Evaluación: </a:t>
            </a:r>
          </a:p>
          <a:p>
            <a:r>
              <a:rPr lang="es-MX" dirty="0"/>
              <a:t>Inspección visual de las cadenas</a:t>
            </a:r>
          </a:p>
          <a:p>
            <a:r>
              <a:rPr lang="es-MX" dirty="0" err="1"/>
              <a:t>Rhat</a:t>
            </a:r>
            <a:r>
              <a:rPr lang="es-MX" dirty="0"/>
              <a:t> (</a:t>
            </a:r>
            <a:r>
              <a:rPr lang="en-US" dirty="0"/>
              <a:t>&lt;1.01), Bulk y Tail ESS&gt;400 –HMC-. Con GIBBS o MH&gt;10000</a:t>
            </a:r>
          </a:p>
          <a:p>
            <a:r>
              <a:rPr lang="en-US" dirty="0" err="1"/>
              <a:t>Chequeos</a:t>
            </a:r>
            <a:r>
              <a:rPr lang="en-US" dirty="0"/>
              <a:t> </a:t>
            </a:r>
            <a:r>
              <a:rPr lang="en-US" dirty="0" err="1"/>
              <a:t>predictivos</a:t>
            </a:r>
            <a:r>
              <a:rPr lang="en-US" dirty="0"/>
              <a:t> </a:t>
            </a:r>
            <a:r>
              <a:rPr lang="en-US" dirty="0" err="1"/>
              <a:t>posteriores</a:t>
            </a:r>
            <a:r>
              <a:rPr lang="en-US" dirty="0"/>
              <a:t> –Reproduce mi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?-</a:t>
            </a:r>
          </a:p>
          <a:p>
            <a:endParaRPr lang="en-US" dirty="0"/>
          </a:p>
          <a:p>
            <a:pPr marL="0" indent="0">
              <a:buNone/>
            </a:pPr>
            <a:r>
              <a:rPr lang="es-MX" dirty="0"/>
              <a:t>Inferencia!!!! –Próxima clase-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9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529"/>
            <a:ext cx="10972800" cy="47856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Gelman, A., &amp; Rubin, D. B. (1992). Inference from iterative simulation using multiple sequences. </a:t>
            </a:r>
            <a:r>
              <a:rPr lang="en-US" sz="2400" i="1" dirty="0"/>
              <a:t>Statistical science</a:t>
            </a:r>
            <a:r>
              <a:rPr lang="en-US" sz="2400" dirty="0"/>
              <a:t>, 7(4), 457-472.</a:t>
            </a:r>
          </a:p>
          <a:p>
            <a:pPr marL="0" indent="0">
              <a:buNone/>
            </a:pPr>
            <a:r>
              <a:rPr lang="en-US" sz="2400" dirty="0" err="1"/>
              <a:t>Geman</a:t>
            </a:r>
            <a:r>
              <a:rPr lang="en-US" sz="2400" dirty="0"/>
              <a:t>, Stuart and </a:t>
            </a:r>
            <a:r>
              <a:rPr lang="en-US" sz="2400" dirty="0" err="1"/>
              <a:t>Geman</a:t>
            </a:r>
            <a:r>
              <a:rPr lang="en-US" sz="2400" dirty="0"/>
              <a:t>, Donald. Stochastic relaxation, Gibbs distributions, and the Bayesian restoration of images. </a:t>
            </a:r>
            <a:r>
              <a:rPr lang="en-US" sz="2400" i="1" dirty="0"/>
              <a:t>IEEE Transactions on pattern analysis and machine intelligence</a:t>
            </a:r>
            <a:r>
              <a:rPr lang="en-US" sz="2400" dirty="0"/>
              <a:t>, PAMI-6(6):721–741, 1984.</a:t>
            </a:r>
          </a:p>
          <a:p>
            <a:pPr marL="0" indent="0">
              <a:buNone/>
            </a:pPr>
            <a:r>
              <a:rPr lang="en-US" sz="2400" dirty="0" err="1"/>
              <a:t>Ghojogh</a:t>
            </a:r>
            <a:r>
              <a:rPr lang="en-US" sz="2400" dirty="0"/>
              <a:t>, B., </a:t>
            </a:r>
            <a:r>
              <a:rPr lang="en-US" sz="2400" dirty="0" err="1"/>
              <a:t>Nekoei</a:t>
            </a:r>
            <a:r>
              <a:rPr lang="en-US" sz="2400" dirty="0"/>
              <a:t>, H., </a:t>
            </a:r>
            <a:r>
              <a:rPr lang="en-US" sz="2400" dirty="0" err="1"/>
              <a:t>Ghojogh</a:t>
            </a:r>
            <a:r>
              <a:rPr lang="en-US" sz="2400" dirty="0"/>
              <a:t>, A., </a:t>
            </a:r>
            <a:r>
              <a:rPr lang="en-US" sz="2400" dirty="0" err="1"/>
              <a:t>Karray</a:t>
            </a:r>
            <a:r>
              <a:rPr lang="en-US" sz="2400" dirty="0"/>
              <a:t>, F., &amp; Crowley, M. (2020). Sampling algorithms, from survey sampling to Monte Carlo methods: Tutorial and literature review. </a:t>
            </a:r>
            <a:r>
              <a:rPr lang="en-US" sz="2400" dirty="0" err="1"/>
              <a:t>arXiv</a:t>
            </a:r>
            <a:r>
              <a:rPr lang="en-US" sz="2400" dirty="0"/>
              <a:t> preprint arXiv:2011.00901.</a:t>
            </a:r>
          </a:p>
          <a:p>
            <a:pPr marL="0" indent="0">
              <a:buNone/>
            </a:pPr>
            <a:r>
              <a:rPr lang="en-US" sz="2400" dirty="0"/>
              <a:t>Hastings, W Keith. Monte Carlo sampling methods using Markov chains and their applications. </a:t>
            </a:r>
            <a:r>
              <a:rPr lang="en-US" sz="2400" i="1" dirty="0" err="1"/>
              <a:t>Biometrika</a:t>
            </a:r>
            <a:r>
              <a:rPr lang="en-US" sz="2400" dirty="0"/>
              <a:t>, 57(1): 97–109, 1970.</a:t>
            </a:r>
          </a:p>
          <a:p>
            <a:pPr marL="0" indent="0">
              <a:buNone/>
            </a:pPr>
            <a:r>
              <a:rPr lang="en-US" sz="2400" dirty="0"/>
              <a:t>Metropolis, Nicholas, Rosenbluth, Arianna W, Rosenbluth, Marshall N, Teller, Augusta H, and Teller, Edward. Equation of state calculations by fast computing machines. </a:t>
            </a:r>
            <a:r>
              <a:rPr lang="en-US" sz="2400" i="1" dirty="0"/>
              <a:t>The journal of chemical physics</a:t>
            </a:r>
            <a:r>
              <a:rPr lang="en-US" sz="2400" dirty="0"/>
              <a:t>, 21(6):1087–1092, 1953.</a:t>
            </a:r>
          </a:p>
          <a:p>
            <a:pPr marL="0" indent="0">
              <a:buNone/>
            </a:pPr>
            <a:r>
              <a:rPr lang="en-US" sz="2400" dirty="0" err="1"/>
              <a:t>Kruschke</a:t>
            </a:r>
            <a:r>
              <a:rPr lang="en-US" sz="2400" dirty="0"/>
              <a:t>, J. (2014). </a:t>
            </a:r>
            <a:r>
              <a:rPr lang="en-US" sz="2400" i="1" dirty="0"/>
              <a:t>Doing Bayesian data analysis: A tutorial with R, JAGS, and Stan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 err="1"/>
              <a:t>McElreath</a:t>
            </a:r>
            <a:r>
              <a:rPr lang="en-US" sz="2400" dirty="0"/>
              <a:t>, R. (2020). </a:t>
            </a:r>
            <a:r>
              <a:rPr lang="en-US" sz="2400" i="1" dirty="0"/>
              <a:t>Statistical rethinking: A Bayesian course with examples in R and Stan</a:t>
            </a:r>
            <a:r>
              <a:rPr lang="en-US" sz="2400" dirty="0"/>
              <a:t>. CRC press.</a:t>
            </a:r>
          </a:p>
          <a:p>
            <a:pPr marL="0" indent="0">
              <a:buNone/>
            </a:pPr>
            <a:r>
              <a:rPr lang="en-US" sz="2400" dirty="0"/>
              <a:t>Aki </a:t>
            </a:r>
            <a:r>
              <a:rPr lang="en-US" sz="2400" dirty="0" err="1"/>
              <a:t>Vehtari</a:t>
            </a:r>
            <a:r>
              <a:rPr lang="en-US" sz="2400" dirty="0"/>
              <a:t>, Andrew Gelman, Daniel Simpson, Bob Carpenter, Paul-Christian </a:t>
            </a:r>
            <a:r>
              <a:rPr lang="en-US" sz="2400" dirty="0" err="1"/>
              <a:t>Bürkner</a:t>
            </a:r>
            <a:r>
              <a:rPr lang="en-US" sz="2400" dirty="0"/>
              <a:t> (2020): Rank-normalization, folding, and localization: An improved R-hat for assessing convergence of MCMC. </a:t>
            </a:r>
            <a:r>
              <a:rPr lang="en-US" sz="2400" i="1" dirty="0"/>
              <a:t>Bayesian analysis</a:t>
            </a:r>
            <a:r>
              <a:rPr lang="en-US" sz="2400" dirty="0"/>
              <a:t>, accepted for publication. </a:t>
            </a:r>
            <a:r>
              <a:rPr lang="en-US" sz="2400" dirty="0" err="1"/>
              <a:t>arXiv</a:t>
            </a:r>
            <a:r>
              <a:rPr lang="en-US" sz="2400" dirty="0"/>
              <a:t> preprint arXiv:1903.08008.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71" y="1920253"/>
            <a:ext cx="6935458" cy="4880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63DFC-35A7-400C-A379-4648DD0C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Condiciones</a:t>
            </a:r>
            <a:r>
              <a:rPr lang="en-GB" dirty="0"/>
              <a:t> </a:t>
            </a:r>
            <a:r>
              <a:rPr lang="en-GB" dirty="0" err="1"/>
              <a:t>ideales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DCB1-5F99-4629-A8A9-8F9994B1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358905"/>
            <a:ext cx="7543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¿</a:t>
            </a:r>
            <a:r>
              <a:rPr lang="en-US" sz="3200" dirty="0" err="1"/>
              <a:t>Cómo</a:t>
            </a:r>
            <a:r>
              <a:rPr lang="en-US" sz="3200" dirty="0"/>
              <a:t> saber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presencia</a:t>
            </a:r>
            <a:r>
              <a:rPr lang="en-US" sz="3200" dirty="0"/>
              <a:t> del </a:t>
            </a:r>
            <a:r>
              <a:rPr lang="en-US" sz="3200" dirty="0" err="1"/>
              <a:t>conjunto</a:t>
            </a:r>
            <a:r>
              <a:rPr lang="en-US" sz="3200" dirty="0"/>
              <a:t> </a:t>
            </a:r>
            <a:r>
              <a:rPr lang="en-US" sz="3200" dirty="0" err="1"/>
              <a:t>típico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6607576" y="3729896"/>
                <a:ext cx="3401124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MX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576" y="3729896"/>
                <a:ext cx="3401124" cy="103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C6DFCCEF-5D83-F818-4A69-232048D245E5}"/>
              </a:ext>
            </a:extLst>
          </p:cNvPr>
          <p:cNvSpPr txBox="1"/>
          <p:nvPr/>
        </p:nvSpPr>
        <p:spPr>
          <a:xfrm>
            <a:off x="532771" y="2710206"/>
            <a:ext cx="3862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¿Cómo saber si hemos convergido si nadie sabe qué aspecto tiene?</a:t>
            </a:r>
          </a:p>
        </p:txBody>
      </p:sp>
      <p:pic>
        <p:nvPicPr>
          <p:cNvPr id="7" name="Picture 4" descr="A picture containing indoor, organ&#10;&#10;Description automatically generated">
            <a:extLst>
              <a:ext uri="{FF2B5EF4-FFF2-40B4-BE49-F238E27FC236}">
                <a16:creationId xmlns:a16="http://schemas.microsoft.com/office/drawing/2014/main" id="{CA025954-908D-8859-4326-E6F255ED5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8" y="4258806"/>
            <a:ext cx="3679529" cy="2375392"/>
          </a:xfrm>
          <a:prstGeom prst="rect">
            <a:avLst/>
          </a:prstGeom>
        </p:spPr>
      </p:pic>
      <p:pic>
        <p:nvPicPr>
          <p:cNvPr id="10244" name="Picture 4" descr="Are We There Yet GIFs | Tenor">
            <a:extLst>
              <a:ext uri="{FF2B5EF4-FFF2-40B4-BE49-F238E27FC236}">
                <a16:creationId xmlns:a16="http://schemas.microsoft.com/office/drawing/2014/main" id="{115CF4D2-D3BC-EC7E-CE5D-A9390EEC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26" y="915979"/>
            <a:ext cx="2040803" cy="1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7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3D548-10FC-48E2-B244-CBEE78C0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 de la calidad de mis muestras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CF033-CCDE-4A5C-B0AE-CE65A1C3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5234"/>
            <a:ext cx="10972800" cy="4525963"/>
          </a:xfrm>
        </p:spPr>
        <p:txBody>
          <a:bodyPr/>
          <a:lstStyle/>
          <a:p>
            <a:r>
              <a:rPr lang="es-MX" sz="2400" dirty="0"/>
              <a:t>¿Cómo saber si la muestra es buena?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endParaRPr lang="es-MX" dirty="0"/>
          </a:p>
        </p:txBody>
      </p:sp>
      <p:pic>
        <p:nvPicPr>
          <p:cNvPr id="4" name="Picture 4" descr="Hypothesis testing. Why center the sampling distribution on H0? - Cross  Validated">
            <a:extLst>
              <a:ext uri="{FF2B5EF4-FFF2-40B4-BE49-F238E27FC236}">
                <a16:creationId xmlns:a16="http://schemas.microsoft.com/office/drawing/2014/main" id="{D79DBF7A-D037-459E-86EA-FAB08311D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t="12339" b="10177"/>
          <a:stretch/>
        </p:blipFill>
        <p:spPr bwMode="auto">
          <a:xfrm>
            <a:off x="7487091" y="1383871"/>
            <a:ext cx="4187587" cy="24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ean machine Facts for Kids">
            <a:extLst>
              <a:ext uri="{FF2B5EF4-FFF2-40B4-BE49-F238E27FC236}">
                <a16:creationId xmlns:a16="http://schemas.microsoft.com/office/drawing/2014/main" id="{1D8DC5B1-EF0B-494D-9846-D9BB9F35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5" y="3670110"/>
            <a:ext cx="1502991" cy="17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ography 226: Lab 3">
            <a:extLst>
              <a:ext uri="{FF2B5EF4-FFF2-40B4-BE49-F238E27FC236}">
                <a16:creationId xmlns:a16="http://schemas.microsoft.com/office/drawing/2014/main" id="{AF1F13DB-DFCE-423C-8FA6-F83BAE9A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26101"/>
            <a:ext cx="5873041" cy="307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3B1444B-53EB-4843-8EE4-2752F540BD35}"/>
              </a:ext>
            </a:extLst>
          </p:cNvPr>
          <p:cNvSpPr txBox="1"/>
          <p:nvPr/>
        </p:nvSpPr>
        <p:spPr>
          <a:xfrm>
            <a:off x="2365799" y="6126166"/>
            <a:ext cx="3076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dirty="0"/>
              <a:t>http://labs.geog.uvic.ca/geog226/frLab3.html</a:t>
            </a:r>
          </a:p>
        </p:txBody>
      </p:sp>
      <p:pic>
        <p:nvPicPr>
          <p:cNvPr id="1032" name="Picture 8" descr="Person Missing Unknown - Free vector graphic on Pixabay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66" y="4053945"/>
            <a:ext cx="2692650" cy="2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A819-CA9B-4E59-8A34-558AFB8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¿Muestra buena?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DFA90-908E-495C-8125-623A7452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5762"/>
            <a:ext cx="10972800" cy="4525963"/>
          </a:xfrm>
        </p:spPr>
        <p:txBody>
          <a:bodyPr>
            <a:normAutofit/>
          </a:bodyPr>
          <a:lstStyle/>
          <a:p>
            <a:r>
              <a:rPr lang="es-MX" sz="2000" dirty="0"/>
              <a:t>Los valores de la cadena deberían “representar” adecuadamente la distribución posterior:</a:t>
            </a:r>
          </a:p>
          <a:p>
            <a:pPr lvl="1"/>
            <a:r>
              <a:rPr lang="es-MX" sz="2000" dirty="0"/>
              <a:t>No deberían verse influenciados por su punto de arranque</a:t>
            </a:r>
          </a:p>
          <a:p>
            <a:pPr lvl="1"/>
            <a:r>
              <a:rPr lang="es-MX" sz="2000" dirty="0"/>
              <a:t>Deberían explorar el “largo y ancho” de la distribución posterior (no atascarse en su recorrido)</a:t>
            </a:r>
          </a:p>
          <a:p>
            <a:pPr marL="0" indent="0">
              <a:buNone/>
            </a:pPr>
            <a:r>
              <a:rPr lang="es-MX" sz="2000" dirty="0"/>
              <a:t> </a:t>
            </a:r>
          </a:p>
        </p:txBody>
      </p:sp>
      <p:pic>
        <p:nvPicPr>
          <p:cNvPr id="2052" name="Picture 4" descr="Life Is Crap: Stuck Inside? 💩 Keep it Comfy with Life is Crap Tees! |  Milled">
            <a:extLst>
              <a:ext uri="{FF2B5EF4-FFF2-40B4-BE49-F238E27FC236}">
                <a16:creationId xmlns:a16="http://schemas.microsoft.com/office/drawing/2014/main" id="{A4815CC4-A3AC-4B59-B70C-5F9DC2C6A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 bwMode="auto">
          <a:xfrm>
            <a:off x="8038278" y="2819399"/>
            <a:ext cx="3799710" cy="31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Interactive Map Shows Just How Many Roads Actually Lead to Rome | Open  Culture">
            <a:extLst>
              <a:ext uri="{FF2B5EF4-FFF2-40B4-BE49-F238E27FC236}">
                <a16:creationId xmlns:a16="http://schemas.microsoft.com/office/drawing/2014/main" id="{DA420415-D0D7-4767-8376-BCC235E6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80" y="2949579"/>
            <a:ext cx="4875320" cy="29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3A819-CA9B-4E59-8A34-558AFB82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¿Muestra buena?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DFA90-908E-495C-8125-623A7452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8787897" cy="4525963"/>
          </a:xfrm>
        </p:spPr>
        <p:txBody>
          <a:bodyPr>
            <a:normAutofit/>
          </a:bodyPr>
          <a:lstStyle/>
          <a:p>
            <a:r>
              <a:rPr lang="es-MX" sz="2400" dirty="0"/>
              <a:t>Para que nuestras estimaciones sean precisas y estables (representativas) las cadenas generadas deben</a:t>
            </a:r>
          </a:p>
          <a:p>
            <a:pPr lvl="1"/>
            <a:r>
              <a:rPr lang="es-MX" sz="2400" dirty="0"/>
              <a:t>tener el largo “suficiente”</a:t>
            </a:r>
          </a:p>
          <a:p>
            <a:pPr lvl="1"/>
            <a:r>
              <a:rPr lang="es-MX" sz="2400" dirty="0"/>
              <a:t>generarse eficientemente (el menor número de pasos posible)</a:t>
            </a:r>
          </a:p>
          <a:p>
            <a:r>
              <a:rPr lang="es-MX" sz="2400" dirty="0"/>
              <a:t>¿Cómo reconocer las malas muestras? </a:t>
            </a:r>
          </a:p>
          <a:p>
            <a:pPr lvl="1"/>
            <a:r>
              <a:rPr lang="es-MX" sz="2400" dirty="0"/>
              <a:t>Diagnósticos de convergencia</a:t>
            </a:r>
          </a:p>
          <a:p>
            <a:pPr lvl="2"/>
            <a:r>
              <a:rPr lang="es-MX" sz="2400" dirty="0"/>
              <a:t>¿Cómo se vería una cadena influenciada indebidamente por su punto inicial?</a:t>
            </a:r>
          </a:p>
        </p:txBody>
      </p:sp>
      <p:pic>
        <p:nvPicPr>
          <p:cNvPr id="7" name="Picture 2" descr="Sampling distributions with an emphasis on Gibbs sampling, practicals and  code | by Aliaksei Mikhailiuk | Towards Data Science">
            <a:extLst>
              <a:ext uri="{FF2B5EF4-FFF2-40B4-BE49-F238E27FC236}">
                <a16:creationId xmlns:a16="http://schemas.microsoft.com/office/drawing/2014/main" id="{C40E225F-597D-4F11-B417-CF3BE1F2C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60527" b="1"/>
          <a:stretch/>
        </p:blipFill>
        <p:spPr bwMode="auto">
          <a:xfrm>
            <a:off x="9670430" y="2217311"/>
            <a:ext cx="1842847" cy="30404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906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DAFF0ADD-4D83-4FFD-8BC0-5A8C07C2B4E9}" vid="{BC99898B-6D03-40C4-A2EE-8A04A8ADA65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1684</Words>
  <Application>Microsoft Office PowerPoint</Application>
  <PresentationFormat>Panorámica</PresentationFormat>
  <Paragraphs>211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-apple-system</vt:lpstr>
      <vt:lpstr>Arial</vt:lpstr>
      <vt:lpstr>Cambria Math</vt:lpstr>
      <vt:lpstr>Gill Sans MT</vt:lpstr>
      <vt:lpstr>Times New Roman</vt:lpstr>
      <vt:lpstr>Tema de Office</vt:lpstr>
      <vt:lpstr>Convergencia de cómputo Bayesiano. Suficiencia y evaluación</vt:lpstr>
      <vt:lpstr>La sesión anterior</vt:lpstr>
      <vt:lpstr>Presentación de PowerPoint</vt:lpstr>
      <vt:lpstr>Presentación de PowerPoint</vt:lpstr>
      <vt:lpstr>Condiciones ideales</vt:lpstr>
      <vt:lpstr>¿Condiciones ideales?</vt:lpstr>
      <vt:lpstr>Evaluación de la calidad de mis muestras </vt:lpstr>
      <vt:lpstr>¿Muestra buena?</vt:lpstr>
      <vt:lpstr>¿Muestra buena?</vt:lpstr>
      <vt:lpstr>Ergodicidad geométrica</vt:lpstr>
      <vt:lpstr>Ergodicidad</vt:lpstr>
      <vt:lpstr>Ergodicidad</vt:lpstr>
      <vt:lpstr>Ergodicidad</vt:lpstr>
      <vt:lpstr>Ergodicidad</vt:lpstr>
      <vt:lpstr>Condiciones necesarias (no suficientes)</vt:lpstr>
      <vt:lpstr>Diagnósticos visuales</vt:lpstr>
      <vt:lpstr>Inspección visual</vt:lpstr>
      <vt:lpstr>Trace plots</vt:lpstr>
      <vt:lpstr>Inspección visual</vt:lpstr>
      <vt:lpstr>¿A veces la cadena se atasca?</vt:lpstr>
      <vt:lpstr>Trace plots</vt:lpstr>
      <vt:lpstr>Presentación de PowerPoint</vt:lpstr>
      <vt:lpstr>Presentación de PowerPoint</vt:lpstr>
      <vt:lpstr>Presentación de PowerPoint</vt:lpstr>
      <vt:lpstr>Presentación de PowerPoint</vt:lpstr>
      <vt:lpstr>Exploración ineficiente</vt:lpstr>
      <vt:lpstr>Presentación de PowerPoint</vt:lpstr>
      <vt:lpstr>Inspección visual</vt:lpstr>
      <vt:lpstr>Rank plots (trace ranks o “tranks”)</vt:lpstr>
      <vt:lpstr>Trace rank</vt:lpstr>
      <vt:lpstr>Trace rank</vt:lpstr>
      <vt:lpstr>Diagnósticos numéricos</vt:lpstr>
      <vt:lpstr>Inspección numérica: Rhat</vt:lpstr>
      <vt:lpstr>R ̂(Rhat)</vt:lpstr>
      <vt:lpstr>R ̂(Rhat)</vt:lpstr>
      <vt:lpstr>Inspección numérica</vt:lpstr>
      <vt:lpstr>Número de muestras efectivas (ESS)</vt:lpstr>
      <vt:lpstr>Inspección numérica</vt:lpstr>
      <vt:lpstr>Transiciones divergentes</vt:lpstr>
      <vt:lpstr>Transiciones divergentes</vt:lpstr>
      <vt:lpstr>Presentación de PowerPoint</vt:lpstr>
      <vt:lpstr>Muestreo de la posterior</vt:lpstr>
      <vt:lpstr>Lista: Diagnósticos de convergencia</vt:lpstr>
      <vt:lpstr>Diagnósticos necesarios, no suficientes</vt:lpstr>
      <vt:lpstr>Diagnósticos necesarios, no suficientes</vt:lpstr>
      <vt:lpstr>Diagnósticos necesarios, no suficientes</vt:lpstr>
      <vt:lpstr>Los diagnósticos “tradicionales” pueden fallar</vt:lpstr>
      <vt:lpstr>Por qué es un tema importante</vt:lpstr>
      <vt:lpstr>Parelización: Problemas del Rhat tradicional</vt:lpstr>
      <vt:lpstr>El Rhat debe leerse en compañía del ESS</vt:lpstr>
      <vt:lpstr>Salidas</vt:lpstr>
      <vt:lpstr>Salidas</vt:lpstr>
      <vt:lpstr>Problemas/Retos</vt:lpstr>
      <vt:lpstr>Problemas/retos</vt:lpstr>
      <vt:lpstr>La convergencia es una condición necesaria pero insuficiente</vt:lpstr>
      <vt:lpstr>Criterios predictivos posteriores</vt:lpstr>
      <vt:lpstr>¿Es mi modelo útil para lo que quiero entender?</vt:lpstr>
      <vt:lpstr>Resumiendo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de muestreo y Monte Carlo: GIBBS y HMC</dc:title>
  <dc:creator>Hector Najera</dc:creator>
  <cp:lastModifiedBy>Curtis Huffman</cp:lastModifiedBy>
  <cp:revision>88</cp:revision>
  <dcterms:created xsi:type="dcterms:W3CDTF">2022-03-24T15:07:52Z</dcterms:created>
  <dcterms:modified xsi:type="dcterms:W3CDTF">2023-03-30T18:22:27Z</dcterms:modified>
</cp:coreProperties>
</file>